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2" r:id="rId4"/>
    <p:sldId id="257" r:id="rId5"/>
    <p:sldId id="283" r:id="rId6"/>
    <p:sldId id="259" r:id="rId7"/>
    <p:sldId id="285" r:id="rId8"/>
    <p:sldId id="260" r:id="rId9"/>
    <p:sldId id="284" r:id="rId10"/>
    <p:sldId id="262" r:id="rId11"/>
    <p:sldId id="280" r:id="rId12"/>
    <p:sldId id="264" r:id="rId13"/>
    <p:sldId id="263" r:id="rId14"/>
    <p:sldId id="265" r:id="rId15"/>
    <p:sldId id="266" r:id="rId16"/>
    <p:sldId id="267" r:id="rId17"/>
    <p:sldId id="268" r:id="rId18"/>
    <p:sldId id="270" r:id="rId19"/>
    <p:sldId id="269" r:id="rId20"/>
    <p:sldId id="281" r:id="rId21"/>
    <p:sldId id="279" r:id="rId22"/>
    <p:sldId id="286" r:id="rId23"/>
    <p:sldId id="271" r:id="rId24"/>
    <p:sldId id="287" r:id="rId25"/>
    <p:sldId id="275" r:id="rId26"/>
    <p:sldId id="276" r:id="rId27"/>
    <p:sldId id="277" r:id="rId28"/>
    <p:sldId id="278" r:id="rId29"/>
    <p:sldId id="288" r:id="rId30"/>
    <p:sldId id="272" r:id="rId31"/>
    <p:sldId id="289" r:id="rId32"/>
    <p:sldId id="273" r:id="rId33"/>
    <p:sldId id="290" r:id="rId34"/>
    <p:sldId id="292" r:id="rId35"/>
    <p:sldId id="293" r:id="rId36"/>
    <p:sldId id="291" r:id="rId37"/>
    <p:sldId id="274" r:id="rId3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3E6"/>
    <a:srgbClr val="0A1A2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7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E4341-CE78-B133-7309-231056FB1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047129-FFC4-8038-4CA5-256D647CB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8EF94F-EBF9-21FB-1D58-D24343F8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BE0FE5-E187-129D-1596-69945047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9BE33F-827A-DE2C-7E43-C0FC8FED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429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60B69-5BCD-1234-7186-22D700C5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423C7E-5C7E-EA64-8D43-87E1B5032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523134-6FDE-DEBE-A472-2E96BC9E5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333350-3545-96AA-BB65-BB9E0699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69F50E-5790-A628-68F0-E00CE58E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205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A520CC-5A7E-C3DB-BE27-BD03CA808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084542-6734-1598-5521-615CED8D1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AE93EB-6598-9459-72AE-AC622B6B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BFFAD1-046B-C2C0-D10D-AC8C25720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27A6A9-6214-7A48-F2D0-FD256C5A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887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046C8-5EEA-5A1B-2884-FA5485EB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075AC-EB3E-4FA4-E974-D0750C9B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FBEA5E-BDEC-A75F-B86D-0E7A777A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31E38E-3782-6FDE-8A71-3C47316B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34462-CF8E-7B5D-BB68-27D791CC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795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500FC-5D4A-0649-49F8-1F355DE7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A97ED8-0A0A-BB8A-323C-F542E9BD1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A48DAB-7146-A367-796E-FC37405A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B16444-4630-9B7D-90E7-244C70A7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D4CDCA-406A-88B3-BCB1-BB56CC49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72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1B07B-1B3C-D61F-B93C-A70744DC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C50560-7F1C-1BC7-AE89-E0706FC35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D3D6BC-2CAB-71C9-E03F-0CE95E39F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268480-E9CB-0557-CBD4-EF4FA513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FCBF33-9DED-4A48-0D0F-1DF502A0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875454-8EA6-2E77-F074-26216E06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2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B720B-F773-48A9-5C93-837F3F35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3C3366-81CD-5461-3255-CA8FB7B87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F4F7A5-D8AD-6A65-A9A0-8865E726C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D783D8-B142-0644-1015-4B9B9F95E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5D0FB7-47A5-372A-48CD-CE89B628F4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01DC8A4-A4FF-CD72-5FE0-F26FC685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9DDC4EA-D929-7DE2-12EE-D28A9E54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1C0F2E-5764-BB2D-80A1-2CE8A5C8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03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96F64-D40E-85B4-E43F-2F84BD5C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01BEED-F056-A49A-B79F-D486775F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C52BC1-D4B8-03EA-27BB-BA01021E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7B448E-DE61-8861-E28B-29A54E46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354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5E9A51-4D4E-E62F-03D5-1F003D1F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F681F0-DEF1-7BF5-83F5-B025EAD2C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E1183B-0089-8273-4CAE-D1C3DA1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274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549EF-1376-117D-4CC6-423F0506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97AC39-1305-CDFC-9DCB-D670D331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FDC93C-6991-9C84-2A36-82F1B9A91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11C910-C7E4-AC70-9E1E-88DE0196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8E4E67-0ADF-EE63-C799-09DAD21D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9A7DD0-021C-2BF2-5C35-B6F51EA3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464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74AD2-5606-403D-0EFC-46E46234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B5389D-789D-45BD-42C6-DFCA487E7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7F19B1-EB96-DC14-55A8-4A177259E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D267E7-9B0A-B554-DA77-3999BC834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93FCAA-EA20-44DA-0186-B78D62DB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A05403-F1BB-099A-83E0-E943993B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893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4612205-F013-443E-BE9D-4ABAC3B4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F8137-1CCF-F510-8C5F-0DAE2853E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1A2DE6-7830-BC11-0A85-2FB018A10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8C13EC-3D84-40AB-85CB-7A34CAF2F13D}" type="datetimeFigureOut">
              <a:rPr lang="es-CO" smtClean="0"/>
              <a:t>2/12/2025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ADA26B-F808-7396-5B39-6C2D2C69B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E3BA08-E71F-FA21-F627-61CA1F4B8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45128F-7C36-4B8D-8ED1-E8C7053B33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802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Mapa&#10;&#10;El contenido generado por IA puede ser incorrecto.">
            <a:extLst>
              <a:ext uri="{FF2B5EF4-FFF2-40B4-BE49-F238E27FC236}">
                <a16:creationId xmlns:a16="http://schemas.microsoft.com/office/drawing/2014/main" id="{12887190-199E-FA5D-49D7-636C286A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16" name="Imagen 15" descr="Diagrama&#10;&#10;El contenido generado por IA puede ser incorrecto.">
            <a:extLst>
              <a:ext uri="{FF2B5EF4-FFF2-40B4-BE49-F238E27FC236}">
                <a16:creationId xmlns:a16="http://schemas.microsoft.com/office/drawing/2014/main" id="{C24275BC-01C6-EDA7-A1FB-C2F8EA56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78" y="0"/>
            <a:ext cx="6378222" cy="630400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15D1880-D467-D4C2-2891-16DCE76B4B83}"/>
              </a:ext>
            </a:extLst>
          </p:cNvPr>
          <p:cNvSpPr txBox="1"/>
          <p:nvPr/>
        </p:nvSpPr>
        <p:spPr>
          <a:xfrm>
            <a:off x="5813778" y="6304002"/>
            <a:ext cx="68410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500" dirty="0">
                <a:solidFill>
                  <a:srgbClr val="1473E6"/>
                </a:solidFill>
              </a:rPr>
              <a:t>URL: datos.gov.co/</a:t>
            </a:r>
            <a:r>
              <a:rPr lang="es-CO" sz="1500" dirty="0" err="1">
                <a:solidFill>
                  <a:srgbClr val="1473E6"/>
                </a:solidFill>
              </a:rPr>
              <a:t>stories</a:t>
            </a:r>
            <a:r>
              <a:rPr lang="es-CO" sz="1500" dirty="0">
                <a:solidFill>
                  <a:srgbClr val="1473E6"/>
                </a:solidFill>
              </a:rPr>
              <a:t>/s/Concurso-Datos-al-Ecosistema-2025/jy2q-75un </a:t>
            </a:r>
          </a:p>
          <a:p>
            <a:r>
              <a:rPr lang="es-CO" sz="1500" dirty="0" err="1">
                <a:solidFill>
                  <a:srgbClr val="1473E6"/>
                </a:solidFill>
              </a:rPr>
              <a:t>Github</a:t>
            </a:r>
            <a:r>
              <a:rPr lang="es-CO" sz="1500" dirty="0">
                <a:solidFill>
                  <a:srgbClr val="1473E6"/>
                </a:solidFill>
              </a:rPr>
              <a:t>: https://github.com/johnky100/modelo-espaciotemporal-saber11</a:t>
            </a:r>
          </a:p>
        </p:txBody>
      </p:sp>
    </p:spTree>
    <p:extLst>
      <p:ext uri="{BB962C8B-B14F-4D97-AF65-F5344CB8AC3E}">
        <p14:creationId xmlns:p14="http://schemas.microsoft.com/office/powerpoint/2010/main" val="163443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4A105-998E-15CC-0A4E-8A1B179C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DCC09CA5-6BA3-620A-EB6B-073AE59F8549}"/>
              </a:ext>
            </a:extLst>
          </p:cNvPr>
          <p:cNvSpPr txBox="1"/>
          <p:nvPr/>
        </p:nvSpPr>
        <p:spPr>
          <a:xfrm>
            <a:off x="462845" y="19119"/>
            <a:ext cx="11379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solidFill>
                  <a:srgbClr val="1473E6"/>
                </a:solidFill>
              </a:rPr>
              <a:t>METODOLOGIA AGIL APLICADA AL PROYECTO ESPACIO TEMPORAL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1EB7F56-C832-70D8-272B-8DCA823D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6" y="1249222"/>
            <a:ext cx="4435756" cy="3259423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E00029A-A13C-546C-F06A-34D6503DF817}"/>
              </a:ext>
            </a:extLst>
          </p:cNvPr>
          <p:cNvCxnSpPr/>
          <p:nvPr/>
        </p:nvCxnSpPr>
        <p:spPr>
          <a:xfrm>
            <a:off x="4548852" y="4155311"/>
            <a:ext cx="75235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B3CFF93A-0787-B704-5D61-8E920989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88" y="3866010"/>
            <a:ext cx="4253294" cy="297286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F9AD9DD-C99A-EF3E-ED16-303E3E20C3D0}"/>
              </a:ext>
            </a:extLst>
          </p:cNvPr>
          <p:cNvSpPr txBox="1"/>
          <p:nvPr/>
        </p:nvSpPr>
        <p:spPr>
          <a:xfrm>
            <a:off x="8663652" y="1402107"/>
            <a:ext cx="3624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000" dirty="0">
                <a:solidFill>
                  <a:srgbClr val="1473E6"/>
                </a:solidFill>
              </a:rPr>
              <a:t>Metodología Hibrida </a:t>
            </a:r>
          </a:p>
          <a:p>
            <a:r>
              <a:rPr lang="es-CO" sz="3000" dirty="0">
                <a:solidFill>
                  <a:srgbClr val="1473E6"/>
                </a:solidFill>
              </a:rPr>
              <a:t>Scrum + CRIST DM</a:t>
            </a:r>
          </a:p>
        </p:txBody>
      </p:sp>
    </p:spTree>
    <p:extLst>
      <p:ext uri="{BB962C8B-B14F-4D97-AF65-F5344CB8AC3E}">
        <p14:creationId xmlns:p14="http://schemas.microsoft.com/office/powerpoint/2010/main" val="237208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26B5B-B467-3161-FF62-546CB0E7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0C759D33-5869-9E5B-9C06-0AFEF22F2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03371F-EAEF-DE71-BD90-1A87F434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9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B0587-47E9-EEC1-D3C4-24A8C2618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FF909A6-85B1-4BDE-8571-89BDA7A0AA93}"/>
              </a:ext>
            </a:extLst>
          </p:cNvPr>
          <p:cNvSpPr txBox="1"/>
          <p:nvPr/>
        </p:nvSpPr>
        <p:spPr>
          <a:xfrm>
            <a:off x="3429000" y="127835"/>
            <a:ext cx="5888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GRAFOS EDUCATIVOS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A87799B-1AB0-A56B-7E3C-4E73E2C06CB6}"/>
              </a:ext>
            </a:extLst>
          </p:cNvPr>
          <p:cNvSpPr txBox="1"/>
          <p:nvPr/>
        </p:nvSpPr>
        <p:spPr>
          <a:xfrm>
            <a:off x="0" y="1359388"/>
            <a:ext cx="120260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000" b="1" dirty="0">
                <a:solidFill>
                  <a:srgbClr val="1473E6"/>
                </a:solidFill>
              </a:rPr>
              <a:t>2015–2017:</a:t>
            </a:r>
            <a:r>
              <a:rPr lang="es-MX" sz="3000" dirty="0">
                <a:solidFill>
                  <a:srgbClr val="1473E6"/>
                </a:solidFill>
              </a:rPr>
              <a:t> Centro–periferia estable. </a:t>
            </a:r>
            <a:endParaRPr lang="es-CO" sz="30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F3F5BC-8027-6985-BFFE-6CB4005F5EB6}"/>
              </a:ext>
            </a:extLst>
          </p:cNvPr>
          <p:cNvSpPr txBox="1"/>
          <p:nvPr/>
        </p:nvSpPr>
        <p:spPr>
          <a:xfrm>
            <a:off x="381000" y="65150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Estructura observada:</a:t>
            </a: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D2313B7E-EC40-F3E3-A5FC-F70D4B8C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t="8101" r="3586" b="6497"/>
          <a:stretch>
            <a:fillRect/>
          </a:stretch>
        </p:blipFill>
        <p:spPr>
          <a:xfrm>
            <a:off x="260431" y="2395340"/>
            <a:ext cx="3692325" cy="34177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E0511EE-D7C5-8EF5-B943-5D79317DE38D}"/>
              </a:ext>
            </a:extLst>
          </p:cNvPr>
          <p:cNvSpPr txBox="1"/>
          <p:nvPr/>
        </p:nvSpPr>
        <p:spPr>
          <a:xfrm>
            <a:off x="607671" y="5813098"/>
            <a:ext cx="306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73E6"/>
                </a:solidFill>
              </a:rPr>
              <a:t>Fuente: Elaboración Propia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F69C39-E2F8-A764-F573-15669A37E765}"/>
              </a:ext>
            </a:extLst>
          </p:cNvPr>
          <p:cNvSpPr txBox="1"/>
          <p:nvPr/>
        </p:nvSpPr>
        <p:spPr>
          <a:xfrm>
            <a:off x="1675435" y="2026008"/>
            <a:ext cx="112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473E6"/>
                </a:solidFill>
              </a:rPr>
              <a:t>Año 2015</a:t>
            </a:r>
          </a:p>
        </p:txBody>
      </p:sp>
      <p:pic>
        <p:nvPicPr>
          <p:cNvPr id="13" name="Imagen 12" descr="Mapa&#10;&#10;El contenido generado por IA puede ser incorrecto.">
            <a:extLst>
              <a:ext uri="{FF2B5EF4-FFF2-40B4-BE49-F238E27FC236}">
                <a16:creationId xmlns:a16="http://schemas.microsoft.com/office/drawing/2014/main" id="{194DBA03-F6A1-5FFF-CDDB-66D8196F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t="8270" r="1860" b="7004"/>
          <a:stretch>
            <a:fillRect/>
          </a:stretch>
        </p:blipFill>
        <p:spPr>
          <a:xfrm>
            <a:off x="4188300" y="2395340"/>
            <a:ext cx="3789716" cy="341775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A4DB70F-5CD0-2EAC-6669-FD05CA7AC2B9}"/>
              </a:ext>
            </a:extLst>
          </p:cNvPr>
          <p:cNvSpPr txBox="1"/>
          <p:nvPr/>
        </p:nvSpPr>
        <p:spPr>
          <a:xfrm>
            <a:off x="4674243" y="5837166"/>
            <a:ext cx="306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73E6"/>
                </a:solidFill>
              </a:rPr>
              <a:t>Fuente: Elaboración Propia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9AB5433-8522-0BD7-409B-FDB4455CB489}"/>
              </a:ext>
            </a:extLst>
          </p:cNvPr>
          <p:cNvSpPr txBox="1"/>
          <p:nvPr/>
        </p:nvSpPr>
        <p:spPr>
          <a:xfrm>
            <a:off x="5578033" y="2026008"/>
            <a:ext cx="112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473E6"/>
                </a:solidFill>
              </a:rPr>
              <a:t>Año 2016</a:t>
            </a:r>
          </a:p>
        </p:txBody>
      </p:sp>
      <p:pic>
        <p:nvPicPr>
          <p:cNvPr id="19" name="Imagen 18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B9CDF7F3-207C-7F51-F9F1-CA6BA39A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t="9500" r="1860" b="6666"/>
          <a:stretch>
            <a:fillRect/>
          </a:stretch>
        </p:blipFill>
        <p:spPr>
          <a:xfrm>
            <a:off x="8179442" y="2397983"/>
            <a:ext cx="3758557" cy="335395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EDED25A-BF29-D699-26B5-37891C6C2730}"/>
              </a:ext>
            </a:extLst>
          </p:cNvPr>
          <p:cNvSpPr txBox="1"/>
          <p:nvPr/>
        </p:nvSpPr>
        <p:spPr>
          <a:xfrm>
            <a:off x="8699503" y="5826510"/>
            <a:ext cx="306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73E6"/>
                </a:solidFill>
              </a:rPr>
              <a:t>Fuente: Elaboración Propia</a:t>
            </a:r>
            <a:endParaRPr lang="es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06DA917-7FB8-A131-9CCA-3C5EC5A1CD66}"/>
              </a:ext>
            </a:extLst>
          </p:cNvPr>
          <p:cNvSpPr txBox="1"/>
          <p:nvPr/>
        </p:nvSpPr>
        <p:spPr>
          <a:xfrm>
            <a:off x="9603293" y="2015352"/>
            <a:ext cx="112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473E6"/>
                </a:solidFill>
              </a:rPr>
              <a:t>Año 2017</a:t>
            </a:r>
          </a:p>
        </p:txBody>
      </p:sp>
    </p:spTree>
    <p:extLst>
      <p:ext uri="{BB962C8B-B14F-4D97-AF65-F5344CB8AC3E}">
        <p14:creationId xmlns:p14="http://schemas.microsoft.com/office/powerpoint/2010/main" val="41052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5" grpId="0"/>
      <p:bldP spid="8" grpId="0"/>
      <p:bldP spid="15" grpId="0"/>
      <p:bldP spid="16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E5EA24-3800-574B-C933-08ABC49FB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08FCCB3-F9B6-8B9B-A68F-32A824150B51}"/>
              </a:ext>
            </a:extLst>
          </p:cNvPr>
          <p:cNvSpPr txBox="1"/>
          <p:nvPr/>
        </p:nvSpPr>
        <p:spPr>
          <a:xfrm>
            <a:off x="3429000" y="127835"/>
            <a:ext cx="5888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GRAFOS EDUCATIVOS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566A93-16D3-82EB-51E7-64862F06FA92}"/>
              </a:ext>
            </a:extLst>
          </p:cNvPr>
          <p:cNvSpPr txBox="1"/>
          <p:nvPr/>
        </p:nvSpPr>
        <p:spPr>
          <a:xfrm>
            <a:off x="0" y="1359388"/>
            <a:ext cx="12026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000" b="1" dirty="0">
                <a:solidFill>
                  <a:srgbClr val="1473E6"/>
                </a:solidFill>
              </a:rPr>
              <a:t>2018:</a:t>
            </a:r>
            <a:r>
              <a:rPr lang="es-MX" sz="3000" dirty="0">
                <a:solidFill>
                  <a:srgbClr val="1473E6"/>
                </a:solidFill>
              </a:rPr>
              <a:t> Hiperconectado (anomalía). </a:t>
            </a:r>
            <a:r>
              <a:rPr lang="es-MX" sz="3000" b="1" dirty="0">
                <a:solidFill>
                  <a:srgbClr val="1473E6"/>
                </a:solidFill>
              </a:rPr>
              <a:t>2019: </a:t>
            </a:r>
            <a:r>
              <a:rPr lang="es-MX" sz="3000" dirty="0">
                <a:solidFill>
                  <a:srgbClr val="1473E6"/>
                </a:solidFill>
              </a:rPr>
              <a:t>Retorno a la normalidad. </a:t>
            </a:r>
          </a:p>
          <a:p>
            <a:pPr algn="just"/>
            <a:r>
              <a:rPr lang="es-MX" sz="3000" b="1" dirty="0">
                <a:solidFill>
                  <a:srgbClr val="1473E6"/>
                </a:solidFill>
              </a:rPr>
              <a:t>2020: </a:t>
            </a:r>
            <a:r>
              <a:rPr lang="es-MX" sz="3000" dirty="0">
                <a:solidFill>
                  <a:srgbClr val="1473E6"/>
                </a:solidFill>
              </a:rPr>
              <a:t>Fractura por pandemia. </a:t>
            </a:r>
            <a:endParaRPr lang="es-CO" sz="30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F8B715-8DD0-D961-D373-D3B0A6319B05}"/>
              </a:ext>
            </a:extLst>
          </p:cNvPr>
          <p:cNvSpPr txBox="1"/>
          <p:nvPr/>
        </p:nvSpPr>
        <p:spPr>
          <a:xfrm>
            <a:off x="381000" y="65150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Estructura observada: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9071AF-EE02-1B95-8146-B42E02A6D779}"/>
              </a:ext>
            </a:extLst>
          </p:cNvPr>
          <p:cNvSpPr txBox="1"/>
          <p:nvPr/>
        </p:nvSpPr>
        <p:spPr>
          <a:xfrm>
            <a:off x="561372" y="6486025"/>
            <a:ext cx="306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73E6"/>
                </a:solidFill>
              </a:rPr>
              <a:t>Fuente: Elaboración Propia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12BB80-2EE9-53D2-85D6-E96C286A3B96}"/>
              </a:ext>
            </a:extLst>
          </p:cNvPr>
          <p:cNvSpPr txBox="1"/>
          <p:nvPr/>
        </p:nvSpPr>
        <p:spPr>
          <a:xfrm>
            <a:off x="1629136" y="2698935"/>
            <a:ext cx="112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473E6"/>
                </a:solidFill>
              </a:rPr>
              <a:t>Año 2018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60F751-4C02-5B15-F0F4-EAE8233050A6}"/>
              </a:ext>
            </a:extLst>
          </p:cNvPr>
          <p:cNvSpPr txBox="1"/>
          <p:nvPr/>
        </p:nvSpPr>
        <p:spPr>
          <a:xfrm>
            <a:off x="4627944" y="6510093"/>
            <a:ext cx="306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73E6"/>
                </a:solidFill>
              </a:rPr>
              <a:t>Fuente: Elaboración Propia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1EA991-3996-84EA-61C1-51DFF8F027FF}"/>
              </a:ext>
            </a:extLst>
          </p:cNvPr>
          <p:cNvSpPr txBox="1"/>
          <p:nvPr/>
        </p:nvSpPr>
        <p:spPr>
          <a:xfrm>
            <a:off x="5531734" y="2698935"/>
            <a:ext cx="112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473E6"/>
                </a:solidFill>
              </a:rPr>
              <a:t>Año 201</a:t>
            </a:r>
            <a:r>
              <a:rPr lang="es-MX" dirty="0">
                <a:solidFill>
                  <a:srgbClr val="1473E6"/>
                </a:solidFill>
              </a:rPr>
              <a:t>9</a:t>
            </a:r>
            <a:endParaRPr lang="es-MX" sz="1800" dirty="0">
              <a:solidFill>
                <a:srgbClr val="1473E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D4BD1CB-7481-D35F-2031-D9C45FA8DDF8}"/>
              </a:ext>
            </a:extLst>
          </p:cNvPr>
          <p:cNvSpPr txBox="1"/>
          <p:nvPr/>
        </p:nvSpPr>
        <p:spPr>
          <a:xfrm>
            <a:off x="8653204" y="6499437"/>
            <a:ext cx="306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73E6"/>
                </a:solidFill>
              </a:rPr>
              <a:t>Fuente: Elaboración Propia</a:t>
            </a:r>
            <a:endParaRPr lang="es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C4F4FD0-E9BE-2C76-7E82-161D736D47F3}"/>
              </a:ext>
            </a:extLst>
          </p:cNvPr>
          <p:cNvSpPr txBox="1"/>
          <p:nvPr/>
        </p:nvSpPr>
        <p:spPr>
          <a:xfrm>
            <a:off x="9556994" y="2688279"/>
            <a:ext cx="112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473E6"/>
                </a:solidFill>
              </a:rPr>
              <a:t>Año 2020</a:t>
            </a:r>
          </a:p>
        </p:txBody>
      </p:sp>
      <p:pic>
        <p:nvPicPr>
          <p:cNvPr id="28" name="Imagen 27" descr="Diagrama&#10;&#10;El contenido generado por IA puede ser incorrecto.">
            <a:extLst>
              <a:ext uri="{FF2B5EF4-FFF2-40B4-BE49-F238E27FC236}">
                <a16:creationId xmlns:a16="http://schemas.microsoft.com/office/drawing/2014/main" id="{9A56C20C-3FEF-E14A-126F-893964DCC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1" b="5960"/>
          <a:stretch>
            <a:fillRect/>
          </a:stretch>
        </p:blipFill>
        <p:spPr>
          <a:xfrm>
            <a:off x="8222998" y="3057611"/>
            <a:ext cx="3921915" cy="3397910"/>
          </a:xfrm>
          <a:prstGeom prst="rect">
            <a:avLst/>
          </a:prstGeom>
        </p:spPr>
      </p:pic>
      <p:pic>
        <p:nvPicPr>
          <p:cNvPr id="30" name="Imagen 29" descr="Diagrama&#10;&#10;El contenido generado por IA puede ser incorrecto.">
            <a:extLst>
              <a:ext uri="{FF2B5EF4-FFF2-40B4-BE49-F238E27FC236}">
                <a16:creationId xmlns:a16="http://schemas.microsoft.com/office/drawing/2014/main" id="{2C8B594A-64C8-0DEB-FB6B-3CF01D1EE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t="9138" r="2903" b="6321"/>
          <a:stretch>
            <a:fillRect/>
          </a:stretch>
        </p:blipFill>
        <p:spPr>
          <a:xfrm>
            <a:off x="0" y="3046035"/>
            <a:ext cx="3715630" cy="3397910"/>
          </a:xfrm>
          <a:prstGeom prst="rect">
            <a:avLst/>
          </a:prstGeom>
        </p:spPr>
      </p:pic>
      <p:pic>
        <p:nvPicPr>
          <p:cNvPr id="32" name="Imagen 31" descr="Diagrama&#10;&#10;El contenido generado por IA puede ser incorrecto.">
            <a:extLst>
              <a:ext uri="{FF2B5EF4-FFF2-40B4-BE49-F238E27FC236}">
                <a16:creationId xmlns:a16="http://schemas.microsoft.com/office/drawing/2014/main" id="{55D4864B-A14B-24C5-DC7F-8BABC26BB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t="9290" r="3279" b="6153"/>
          <a:stretch>
            <a:fillRect/>
          </a:stretch>
        </p:blipFill>
        <p:spPr>
          <a:xfrm>
            <a:off x="4001094" y="3034459"/>
            <a:ext cx="3921915" cy="34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5" grpId="0"/>
      <p:bldP spid="8" grpId="0"/>
      <p:bldP spid="15" grpId="0"/>
      <p:bldP spid="16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D18B8-9188-2EBA-BD30-3BC59E63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5DC788C6-517C-FC95-9AFF-81238F188D79}"/>
              </a:ext>
            </a:extLst>
          </p:cNvPr>
          <p:cNvSpPr txBox="1"/>
          <p:nvPr/>
        </p:nvSpPr>
        <p:spPr>
          <a:xfrm>
            <a:off x="188667" y="0"/>
            <a:ext cx="5888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GRAFOS EDUCATIVOS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C8CD72-813C-6917-4BE4-4773F1C3A1A8}"/>
              </a:ext>
            </a:extLst>
          </p:cNvPr>
          <p:cNvSpPr txBox="1"/>
          <p:nvPr/>
        </p:nvSpPr>
        <p:spPr>
          <a:xfrm>
            <a:off x="0" y="1359388"/>
            <a:ext cx="5227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000" b="1" dirty="0">
                <a:solidFill>
                  <a:srgbClr val="1473E6"/>
                </a:solidFill>
              </a:rPr>
              <a:t>2021: </a:t>
            </a:r>
            <a:r>
              <a:rPr lang="es-MX" sz="3000" dirty="0">
                <a:solidFill>
                  <a:srgbClr val="1473E6"/>
                </a:solidFill>
              </a:rPr>
              <a:t>Recuperación parcial. </a:t>
            </a:r>
          </a:p>
          <a:p>
            <a:pPr algn="just"/>
            <a:r>
              <a:rPr lang="es-MX" sz="3000" b="1" dirty="0">
                <a:solidFill>
                  <a:srgbClr val="1473E6"/>
                </a:solidFill>
              </a:rPr>
              <a:t>2022: </a:t>
            </a:r>
            <a:r>
              <a:rPr lang="es-MX" sz="3000" dirty="0">
                <a:solidFill>
                  <a:srgbClr val="1473E6"/>
                </a:solidFill>
              </a:rPr>
              <a:t>Normalización final.</a:t>
            </a:r>
            <a:endParaRPr lang="es-CO" sz="30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FB52FA0-205E-A355-2CB1-39B7CFD0CB4C}"/>
              </a:ext>
            </a:extLst>
          </p:cNvPr>
          <p:cNvSpPr txBox="1"/>
          <p:nvPr/>
        </p:nvSpPr>
        <p:spPr>
          <a:xfrm>
            <a:off x="381000" y="65150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Estructura observada: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10DE85-4874-5D7B-5337-9F0EFEEC3ADB}"/>
              </a:ext>
            </a:extLst>
          </p:cNvPr>
          <p:cNvSpPr txBox="1"/>
          <p:nvPr/>
        </p:nvSpPr>
        <p:spPr>
          <a:xfrm>
            <a:off x="58838" y="6488668"/>
            <a:ext cx="306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73E6"/>
                </a:solidFill>
              </a:rPr>
              <a:t>Fuente: Elaboración Propia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709BFF-4A14-3CE1-7BCD-4F0F088C16EC}"/>
              </a:ext>
            </a:extLst>
          </p:cNvPr>
          <p:cNvSpPr txBox="1"/>
          <p:nvPr/>
        </p:nvSpPr>
        <p:spPr>
          <a:xfrm>
            <a:off x="877747" y="2713605"/>
            <a:ext cx="112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473E6"/>
                </a:solidFill>
              </a:rPr>
              <a:t>Año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7C7724-82ED-F574-C833-FCFC1486623A}"/>
              </a:ext>
            </a:extLst>
          </p:cNvPr>
          <p:cNvSpPr txBox="1"/>
          <p:nvPr/>
        </p:nvSpPr>
        <p:spPr>
          <a:xfrm>
            <a:off x="3227408" y="6545499"/>
            <a:ext cx="306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73E6"/>
                </a:solidFill>
              </a:rPr>
              <a:t>Fuente: Elaboración Propia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77D479C-10C3-5B87-7B80-67B2D50EFF2A}"/>
              </a:ext>
            </a:extLst>
          </p:cNvPr>
          <p:cNvSpPr txBox="1"/>
          <p:nvPr/>
        </p:nvSpPr>
        <p:spPr>
          <a:xfrm>
            <a:off x="4099367" y="2724118"/>
            <a:ext cx="112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473E6"/>
                </a:solidFill>
              </a:rPr>
              <a:t>Año 2022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FF13B4A-229D-F70B-CBB1-AF80FF8A8D0C}"/>
              </a:ext>
            </a:extLst>
          </p:cNvPr>
          <p:cNvSpPr txBox="1"/>
          <p:nvPr/>
        </p:nvSpPr>
        <p:spPr>
          <a:xfrm>
            <a:off x="8178642" y="6540770"/>
            <a:ext cx="3061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1473E6"/>
                </a:solidFill>
              </a:rPr>
              <a:t>Fuente: Elaboración Propia</a:t>
            </a:r>
            <a:endParaRPr lang="es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6A45584-C3C4-04A4-2BF4-0B72E1C6AAE0}"/>
              </a:ext>
            </a:extLst>
          </p:cNvPr>
          <p:cNvSpPr txBox="1"/>
          <p:nvPr/>
        </p:nvSpPr>
        <p:spPr>
          <a:xfrm>
            <a:off x="8413029" y="-15389"/>
            <a:ext cx="177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rgbClr val="1473E6"/>
                </a:solidFill>
              </a:rPr>
              <a:t>Año 2015 - 2022</a:t>
            </a: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84AF4706-451E-9729-8BCC-C3A19B4C1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t="9501" r="3586" b="6666"/>
          <a:stretch>
            <a:fillRect/>
          </a:stretch>
        </p:blipFill>
        <p:spPr>
          <a:xfrm>
            <a:off x="46299" y="3082937"/>
            <a:ext cx="2928395" cy="34286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A04C1946-9F5D-4BC7-F417-129A1AC24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t="9501" r="1860" b="6835"/>
          <a:stretch>
            <a:fillRect/>
          </a:stretch>
        </p:blipFill>
        <p:spPr>
          <a:xfrm>
            <a:off x="3132881" y="3082937"/>
            <a:ext cx="3061505" cy="3463799"/>
          </a:xfrm>
          <a:prstGeom prst="rect">
            <a:avLst/>
          </a:prstGeom>
        </p:spPr>
      </p:pic>
      <p:pic>
        <p:nvPicPr>
          <p:cNvPr id="14" name="Imagen 13" descr="Diagrama&#10;&#10;El contenido generado por IA puede ser incorrecto.">
            <a:extLst>
              <a:ext uri="{FF2B5EF4-FFF2-40B4-BE49-F238E27FC236}">
                <a16:creationId xmlns:a16="http://schemas.microsoft.com/office/drawing/2014/main" id="{D06BCE9C-92C2-DAC6-3237-9D44E1106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12" y="353943"/>
            <a:ext cx="5783126" cy="61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5" grpId="0"/>
      <p:bldP spid="8" grpId="0"/>
      <p:bldP spid="15" grpId="0"/>
      <p:bldP spid="16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539BC7-6050-9ED2-FC77-E23257770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34BEE34-4D26-224A-3077-8C720FF50666}"/>
              </a:ext>
            </a:extLst>
          </p:cNvPr>
          <p:cNvSpPr txBox="1"/>
          <p:nvPr/>
        </p:nvSpPr>
        <p:spPr>
          <a:xfrm>
            <a:off x="-66024" y="56354"/>
            <a:ext cx="1219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400" b="1" dirty="0" err="1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es-CO" sz="34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400" b="1" dirty="0" err="1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GraphSAGE</a:t>
            </a:r>
            <a:r>
              <a:rPr lang="es-CO" sz="34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CO" sz="3400" b="1" dirty="0" err="1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es-CO" sz="34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400" b="1" dirty="0" err="1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s-CO" sz="34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3400" b="1" dirty="0" err="1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</a:t>
            </a:r>
            <a:r>
              <a:rPr lang="es-CO" sz="34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7969089-0322-D7CD-A827-52F3D231588D}"/>
              </a:ext>
            </a:extLst>
          </p:cNvPr>
          <p:cNvSpPr txBox="1"/>
          <p:nvPr/>
        </p:nvSpPr>
        <p:spPr>
          <a:xfrm>
            <a:off x="2616276" y="765584"/>
            <a:ext cx="951359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600" dirty="0">
                <a:solidFill>
                  <a:srgbClr val="1473E6"/>
                </a:solidFill>
              </a:rPr>
              <a:t>Alta estabilidad en 2016–2017. Rupturas claras en 2018 y 2020.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E15C94-28C8-EE23-EEC2-EDC838DF7F92}"/>
              </a:ext>
            </a:extLst>
          </p:cNvPr>
          <p:cNvSpPr txBox="1"/>
          <p:nvPr/>
        </p:nvSpPr>
        <p:spPr>
          <a:xfrm>
            <a:off x="66024" y="599085"/>
            <a:ext cx="2943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Hallazgos:</a:t>
            </a:r>
          </a:p>
        </p:txBody>
      </p:sp>
      <p:pic>
        <p:nvPicPr>
          <p:cNvPr id="3" name="Imagen 2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F0E25828-CC8D-F814-F9F8-58E9C255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85" y="1654621"/>
            <a:ext cx="4818928" cy="483108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DFA7101-F6F9-0D7B-9C06-655FE6FE0A72}"/>
              </a:ext>
            </a:extLst>
          </p:cNvPr>
          <p:cNvSpPr txBox="1"/>
          <p:nvPr/>
        </p:nvSpPr>
        <p:spPr>
          <a:xfrm>
            <a:off x="8788561" y="1285289"/>
            <a:ext cx="1061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1473E6"/>
                </a:solidFill>
              </a:rPr>
              <a:t>PCA 3D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AE2AC38-8344-73BC-FE88-C766E0323211}"/>
              </a:ext>
            </a:extLst>
          </p:cNvPr>
          <p:cNvSpPr txBox="1"/>
          <p:nvPr/>
        </p:nvSpPr>
        <p:spPr>
          <a:xfrm>
            <a:off x="7940235" y="6485703"/>
            <a:ext cx="3342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1473E6"/>
                </a:solidFill>
              </a:rPr>
              <a:t>Fuente: Elaboración Propia</a:t>
            </a:r>
          </a:p>
        </p:txBody>
      </p:sp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95D3674A-BB6C-D877-4542-5E22FF560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4" y="2010097"/>
            <a:ext cx="4677203" cy="450466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BA02596-3642-7637-D91D-3CADD0CEAD3E}"/>
              </a:ext>
            </a:extLst>
          </p:cNvPr>
          <p:cNvSpPr txBox="1"/>
          <p:nvPr/>
        </p:nvSpPr>
        <p:spPr>
          <a:xfrm>
            <a:off x="102822" y="1157126"/>
            <a:ext cx="50269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000" dirty="0">
                <a:solidFill>
                  <a:srgbClr val="1473E6"/>
                </a:solidFill>
              </a:rPr>
              <a:t>Convergencia en 2021–2022.</a:t>
            </a:r>
            <a:endParaRPr lang="es-CO" sz="3000" dirty="0">
              <a:solidFill>
                <a:srgbClr val="1473E6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FEC6E4-5CD7-9341-3AC8-B3362B3628AA}"/>
              </a:ext>
            </a:extLst>
          </p:cNvPr>
          <p:cNvSpPr txBox="1"/>
          <p:nvPr/>
        </p:nvSpPr>
        <p:spPr>
          <a:xfrm>
            <a:off x="2085287" y="1698513"/>
            <a:ext cx="1061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1473E6"/>
                </a:solidFill>
              </a:rPr>
              <a:t>PCA 2D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74297B-D1B6-323E-C92E-753E12221335}"/>
              </a:ext>
            </a:extLst>
          </p:cNvPr>
          <p:cNvSpPr txBox="1"/>
          <p:nvPr/>
        </p:nvSpPr>
        <p:spPr>
          <a:xfrm>
            <a:off x="723418" y="6488668"/>
            <a:ext cx="3342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1473E6"/>
                </a:solidFill>
              </a:rPr>
              <a:t>Fuente: Elaboración Propia</a:t>
            </a:r>
          </a:p>
        </p:txBody>
      </p:sp>
    </p:spTree>
    <p:extLst>
      <p:ext uri="{BB962C8B-B14F-4D97-AF65-F5344CB8AC3E}">
        <p14:creationId xmlns:p14="http://schemas.microsoft.com/office/powerpoint/2010/main" val="7168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8" grpId="0"/>
      <p:bldP spid="10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7C5D43-21EA-E428-2A38-C2310C90A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2B322B8-F2D8-328F-2BEE-2920628D8CDD}"/>
              </a:ext>
            </a:extLst>
          </p:cNvPr>
          <p:cNvSpPr txBox="1"/>
          <p:nvPr/>
        </p:nvSpPr>
        <p:spPr>
          <a:xfrm>
            <a:off x="1780401" y="458957"/>
            <a:ext cx="53727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SERIE REAL 2015–2022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382378-1DC3-CDD5-D8B9-0A010E0133C2}"/>
              </a:ext>
            </a:extLst>
          </p:cNvPr>
          <p:cNvSpPr txBox="1"/>
          <p:nvPr/>
        </p:nvSpPr>
        <p:spPr>
          <a:xfrm>
            <a:off x="322720" y="2084211"/>
            <a:ext cx="52215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-Estabilidad inicial.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-Ruptura 2018.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-Máximos históricos 2020–2021 (COVID-19).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-Caída severa en 2022.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1707AF-C53A-127F-DF1B-63FAAC7E4431}"/>
              </a:ext>
            </a:extLst>
          </p:cNvPr>
          <p:cNvSpPr txBox="1"/>
          <p:nvPr/>
        </p:nvSpPr>
        <p:spPr>
          <a:xfrm>
            <a:off x="322719" y="1376325"/>
            <a:ext cx="53727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Patrones observados: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893E5C-D2C2-0EAA-21B6-942C412A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771" y="731841"/>
            <a:ext cx="4657183" cy="579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BBC26-FC3C-4DF0-6DB5-DB15E5457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4591D2C-EE10-9FD3-A055-84C7D8725BA6}"/>
              </a:ext>
            </a:extLst>
          </p:cNvPr>
          <p:cNvSpPr txBox="1"/>
          <p:nvPr/>
        </p:nvSpPr>
        <p:spPr>
          <a:xfrm>
            <a:off x="840130" y="0"/>
            <a:ext cx="11831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MODELO PREDICCION SERIES TEMPORALES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425F0F-9321-3E58-161F-3FCD6F1EF831}"/>
              </a:ext>
            </a:extLst>
          </p:cNvPr>
          <p:cNvSpPr txBox="1"/>
          <p:nvPr/>
        </p:nvSpPr>
        <p:spPr>
          <a:xfrm>
            <a:off x="92597" y="1288218"/>
            <a:ext cx="633135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1473E6"/>
                </a:solidFill>
              </a:rPr>
              <a:t>LSTM</a:t>
            </a:r>
          </a:p>
          <a:p>
            <a:r>
              <a:rPr lang="es-MX" sz="3200" dirty="0">
                <a:solidFill>
                  <a:srgbClr val="1473E6"/>
                </a:solidFill>
              </a:rPr>
              <a:t>Modelo temporal puro.</a:t>
            </a:r>
          </a:p>
          <a:p>
            <a:r>
              <a:rPr lang="es-MX" sz="3200" dirty="0">
                <a:solidFill>
                  <a:srgbClr val="1473E6"/>
                </a:solidFill>
              </a:rPr>
              <a:t>Predicciones:</a:t>
            </a:r>
          </a:p>
          <a:p>
            <a:r>
              <a:rPr lang="es-MX" sz="3200" dirty="0">
                <a:solidFill>
                  <a:srgbClr val="1473E6"/>
                </a:solidFill>
              </a:rPr>
              <a:t>2023: 259.51</a:t>
            </a:r>
          </a:p>
          <a:p>
            <a:r>
              <a:rPr lang="es-MX" sz="3200" dirty="0">
                <a:solidFill>
                  <a:srgbClr val="1473E6"/>
                </a:solidFill>
              </a:rPr>
              <a:t>2024: 261.93</a:t>
            </a:r>
          </a:p>
          <a:p>
            <a:r>
              <a:rPr lang="es-MX" sz="3200" dirty="0">
                <a:solidFill>
                  <a:srgbClr val="1473E6"/>
                </a:solidFill>
              </a:rPr>
              <a:t>2025: 253.75</a:t>
            </a:r>
          </a:p>
          <a:p>
            <a:r>
              <a:rPr lang="es-MX" sz="3200" dirty="0">
                <a:solidFill>
                  <a:srgbClr val="1473E6"/>
                </a:solidFill>
              </a:rPr>
              <a:t>2026: 253.75</a:t>
            </a:r>
          </a:p>
          <a:p>
            <a:r>
              <a:rPr lang="es-MX" sz="3200" dirty="0">
                <a:solidFill>
                  <a:srgbClr val="1473E6"/>
                </a:solidFill>
              </a:rPr>
              <a:t>Interpretación: Sensible a rupturas. </a:t>
            </a:r>
          </a:p>
          <a:p>
            <a:r>
              <a:rPr lang="es-MX" sz="3200" dirty="0">
                <a:solidFill>
                  <a:srgbClr val="1473E6"/>
                </a:solidFill>
              </a:rPr>
              <a:t>Reproduce oscilaciones reales.</a:t>
            </a:r>
          </a:p>
          <a:p>
            <a:r>
              <a:rPr lang="es-MX" sz="3200" dirty="0">
                <a:solidFill>
                  <a:srgbClr val="1473E6"/>
                </a:solidFill>
              </a:rPr>
              <a:t>Proyecta variabilidad moderada.</a:t>
            </a:r>
            <a:endParaRPr lang="es-CO" sz="32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392357-DFC3-23F1-014C-AC777053422B}"/>
              </a:ext>
            </a:extLst>
          </p:cNvPr>
          <p:cNvSpPr txBox="1"/>
          <p:nvPr/>
        </p:nvSpPr>
        <p:spPr>
          <a:xfrm>
            <a:off x="840130" y="580332"/>
            <a:ext cx="53727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Patrones observados: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11457F4-C41B-233C-90DB-BDE65C6FA4EB}"/>
              </a:ext>
            </a:extLst>
          </p:cNvPr>
          <p:cNvSpPr txBox="1"/>
          <p:nvPr/>
        </p:nvSpPr>
        <p:spPr>
          <a:xfrm>
            <a:off x="6212883" y="1288218"/>
            <a:ext cx="597911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3400" b="1" dirty="0">
                <a:solidFill>
                  <a:srgbClr val="1473E6"/>
                </a:solidFill>
              </a:rPr>
              <a:t>ST-GNN</a:t>
            </a:r>
          </a:p>
          <a:p>
            <a:pPr>
              <a:buNone/>
            </a:pPr>
            <a:r>
              <a:rPr lang="es-MX" sz="3400" dirty="0">
                <a:solidFill>
                  <a:srgbClr val="1473E6"/>
                </a:solidFill>
              </a:rPr>
              <a:t>Modelo espaciotemporal (GCN + LSTM).</a:t>
            </a:r>
            <a:br>
              <a:rPr lang="es-MX" sz="3400" dirty="0">
                <a:solidFill>
                  <a:srgbClr val="1473E6"/>
                </a:solidFill>
              </a:rPr>
            </a:br>
            <a:r>
              <a:rPr lang="es-MX" sz="3400" b="1" dirty="0">
                <a:solidFill>
                  <a:srgbClr val="1473E6"/>
                </a:solidFill>
              </a:rPr>
              <a:t>Predicción única:</a:t>
            </a:r>
            <a:r>
              <a:rPr lang="es-MX" sz="3400" dirty="0">
                <a:solidFill>
                  <a:srgbClr val="1473E6"/>
                </a:solidFill>
              </a:rPr>
              <a:t> 247.27</a:t>
            </a:r>
          </a:p>
          <a:p>
            <a:pPr>
              <a:buNone/>
            </a:pPr>
            <a:r>
              <a:rPr lang="es-MX" sz="3400" b="1" dirty="0">
                <a:solidFill>
                  <a:srgbClr val="1473E6"/>
                </a:solidFill>
              </a:rPr>
              <a:t>Interpretación:</a:t>
            </a:r>
            <a:endParaRPr lang="es-MX" sz="3400" dirty="0">
              <a:solidFill>
                <a:srgbClr val="1473E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3400" dirty="0">
                <a:solidFill>
                  <a:srgbClr val="1473E6"/>
                </a:solidFill>
              </a:rPr>
              <a:t>Prioriza la estructura espacial.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400" dirty="0">
                <a:solidFill>
                  <a:srgbClr val="1473E6"/>
                </a:solidFill>
              </a:rPr>
              <a:t>Suaviza la variabilidad.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400" dirty="0">
                <a:solidFill>
                  <a:srgbClr val="1473E6"/>
                </a:solidFill>
              </a:rPr>
              <a:t>Representa el “nivel estructural promedio” del país.</a:t>
            </a:r>
          </a:p>
        </p:txBody>
      </p:sp>
    </p:spTree>
    <p:extLst>
      <p:ext uri="{BB962C8B-B14F-4D97-AF65-F5344CB8AC3E}">
        <p14:creationId xmlns:p14="http://schemas.microsoft.com/office/powerpoint/2010/main" val="138664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26EC9-2CE9-3358-C883-F9394D08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528ABC1C-A17B-3E4A-4DC1-299DD8270C5E}"/>
              </a:ext>
            </a:extLst>
          </p:cNvPr>
          <p:cNvSpPr txBox="1"/>
          <p:nvPr/>
        </p:nvSpPr>
        <p:spPr>
          <a:xfrm>
            <a:off x="840130" y="0"/>
            <a:ext cx="11831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MODELO PREDICCION SERIES TEMPORALES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4EF51E-9F0E-09C7-00C0-0CC2EEA911A2}"/>
              </a:ext>
            </a:extLst>
          </p:cNvPr>
          <p:cNvSpPr txBox="1"/>
          <p:nvPr/>
        </p:nvSpPr>
        <p:spPr>
          <a:xfrm>
            <a:off x="92597" y="1288218"/>
            <a:ext cx="63313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1473E6"/>
                </a:solidFill>
              </a:rPr>
              <a:t>Modelo T-GCN</a:t>
            </a:r>
          </a:p>
          <a:p>
            <a:pPr algn="ctr"/>
            <a:r>
              <a:rPr lang="es-MX" sz="3200" b="1" dirty="0">
                <a:solidFill>
                  <a:srgbClr val="1473E6"/>
                </a:solidFill>
              </a:rPr>
              <a:t>Modelo híbrido (GCN + GRU).</a:t>
            </a:r>
          </a:p>
          <a:p>
            <a:pPr algn="ctr"/>
            <a:r>
              <a:rPr lang="es-MX" sz="3200" b="1" dirty="0">
                <a:solidFill>
                  <a:srgbClr val="1473E6"/>
                </a:solidFill>
              </a:rPr>
              <a:t>Predicción: 249.96</a:t>
            </a:r>
          </a:p>
          <a:p>
            <a:pPr algn="ctr"/>
            <a:r>
              <a:rPr lang="es-MX" sz="3200" b="1" dirty="0">
                <a:solidFill>
                  <a:srgbClr val="1473E6"/>
                </a:solidFill>
              </a:rPr>
              <a:t>Interpretación: Estabilidad moderada.</a:t>
            </a:r>
          </a:p>
          <a:p>
            <a:pPr algn="ctr"/>
            <a:r>
              <a:rPr lang="es-MX" sz="3200" b="1" dirty="0">
                <a:solidFill>
                  <a:srgbClr val="1473E6"/>
                </a:solidFill>
              </a:rPr>
              <a:t>Equilibrio entre espacio y memoria temporal.</a:t>
            </a:r>
          </a:p>
          <a:p>
            <a:pPr algn="ctr"/>
            <a:r>
              <a:rPr lang="es-MX" sz="3200" b="1" dirty="0">
                <a:solidFill>
                  <a:srgbClr val="1473E6"/>
                </a:solidFill>
              </a:rPr>
              <a:t>Punto intermedio entre LSTM y ST-GNN.</a:t>
            </a:r>
            <a:endParaRPr lang="es-CO" sz="32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75BFDDE-F1C7-2D82-057C-C17E85327113}"/>
              </a:ext>
            </a:extLst>
          </p:cNvPr>
          <p:cNvSpPr txBox="1"/>
          <p:nvPr/>
        </p:nvSpPr>
        <p:spPr>
          <a:xfrm>
            <a:off x="840130" y="580332"/>
            <a:ext cx="53727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Patrones observados: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325DFD-C043-1519-4907-67A006FE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7614"/>
            <a:ext cx="6007265" cy="23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5B3B8-08F4-5093-B3FC-02949421D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67EEDF-6C0A-93E2-896A-ABA6E5FD99D0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SERIE REAL 2015–2022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2FB65D-664A-B46E-67CF-3258C8BF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606" y="0"/>
            <a:ext cx="781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3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DD6F96-6241-58C5-5A32-83771DB6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078096FB-3312-FB13-DF14-A2D74980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8" r="12052" b="8788"/>
          <a:stretch>
            <a:fillRect/>
          </a:stretch>
        </p:blipFill>
        <p:spPr>
          <a:xfrm>
            <a:off x="20" y="1282"/>
            <a:ext cx="1218895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11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253B7A6-E098-D8C5-3119-9FCCD22B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2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41B40D-1F31-8BE3-DFC7-B3BDCB458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727127AA-F55C-3FFD-1CEA-9D4375A4C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B9CCAC93-B170-BE3A-CF4C-AB073D07F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8" r="12052" b="8788"/>
          <a:stretch>
            <a:fillRect/>
          </a:stretch>
        </p:blipFill>
        <p:spPr>
          <a:xfrm>
            <a:off x="20" y="1282"/>
            <a:ext cx="12188952" cy="68567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64AA5C4-53C2-93FF-D86B-7C32F2AB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0" y="730249"/>
            <a:ext cx="11616266" cy="61277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469AA4-ABFA-F02F-D3DE-5347037E6C16}"/>
              </a:ext>
            </a:extLst>
          </p:cNvPr>
          <p:cNvSpPr txBox="1"/>
          <p:nvPr/>
        </p:nvSpPr>
        <p:spPr>
          <a:xfrm>
            <a:off x="3124748" y="0"/>
            <a:ext cx="7554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DASHBOARD CONCEPTUAL</a:t>
            </a:r>
          </a:p>
        </p:txBody>
      </p:sp>
    </p:spTree>
    <p:extLst>
      <p:ext uri="{BB962C8B-B14F-4D97-AF65-F5344CB8AC3E}">
        <p14:creationId xmlns:p14="http://schemas.microsoft.com/office/powerpoint/2010/main" val="2822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254A5-EAFD-3AAA-6B84-BC7E9F556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8251CD-781F-1397-CB0A-838678F71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28821E-AB6C-F398-D2F8-73EFE1903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3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D59E15-03FF-0C8F-89AC-2CC86CC6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5B33D2A-91AD-7924-DBC2-8836342E2181}"/>
              </a:ext>
            </a:extLst>
          </p:cNvPr>
          <p:cNvSpPr txBox="1"/>
          <p:nvPr/>
        </p:nvSpPr>
        <p:spPr>
          <a:xfrm>
            <a:off x="4720371" y="314496"/>
            <a:ext cx="32314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DISCUSIÓN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DC7952-1C0A-7BDC-D09D-0D8BF2D28B09}"/>
              </a:ext>
            </a:extLst>
          </p:cNvPr>
          <p:cNvSpPr txBox="1"/>
          <p:nvPr/>
        </p:nvSpPr>
        <p:spPr>
          <a:xfrm>
            <a:off x="230122" y="1706689"/>
            <a:ext cx="11546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Las rupturas estructurales están presentes en grafos, </a:t>
            </a:r>
            <a:r>
              <a:rPr lang="es-MX" sz="3600" dirty="0" err="1">
                <a:solidFill>
                  <a:srgbClr val="1473E6"/>
                </a:solidFill>
              </a:rPr>
              <a:t>embeddings</a:t>
            </a:r>
            <a:r>
              <a:rPr lang="es-MX" sz="3600" dirty="0">
                <a:solidFill>
                  <a:srgbClr val="1473E6"/>
                </a:solidFill>
              </a:rPr>
              <a:t> y serie real.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5C02618-9FDD-6DB8-1502-DAB416E03F74}"/>
              </a:ext>
            </a:extLst>
          </p:cNvPr>
          <p:cNvSpPr txBox="1"/>
          <p:nvPr/>
        </p:nvSpPr>
        <p:spPr>
          <a:xfrm>
            <a:off x="230122" y="914111"/>
            <a:ext cx="11546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Hallazgos principales: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4048E6-4A3C-62B9-01A7-823347053173}"/>
              </a:ext>
            </a:extLst>
          </p:cNvPr>
          <p:cNvSpPr txBox="1"/>
          <p:nvPr/>
        </p:nvSpPr>
        <p:spPr>
          <a:xfrm>
            <a:off x="230122" y="3105834"/>
            <a:ext cx="11546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Los modelos GNN tienden a estabilizar las predicciones.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774B2D-D155-9085-581C-2C1C42BF5FF6}"/>
              </a:ext>
            </a:extLst>
          </p:cNvPr>
          <p:cNvSpPr txBox="1"/>
          <p:nvPr/>
        </p:nvSpPr>
        <p:spPr>
          <a:xfrm>
            <a:off x="230122" y="3994412"/>
            <a:ext cx="11546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El LSTM reproduce la variabilidad histórica.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90F70F-02BF-E808-1A6A-E320D819C920}"/>
              </a:ext>
            </a:extLst>
          </p:cNvPr>
          <p:cNvSpPr txBox="1"/>
          <p:nvPr/>
        </p:nvSpPr>
        <p:spPr>
          <a:xfrm>
            <a:off x="230122" y="4996886"/>
            <a:ext cx="11546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Todos convergen a un rango estrecho 247–262 → estabilidad </a:t>
            </a:r>
            <a:r>
              <a:rPr lang="es-MX" sz="3600" dirty="0" err="1">
                <a:solidFill>
                  <a:srgbClr val="1473E6"/>
                </a:solidFill>
              </a:rPr>
              <a:t>pospandemia</a:t>
            </a:r>
            <a:r>
              <a:rPr lang="es-MX" sz="3600" dirty="0">
                <a:solidFill>
                  <a:srgbClr val="1473E6"/>
                </a:solidFill>
              </a:rPr>
              <a:t>.</a:t>
            </a:r>
            <a:endParaRPr lang="es-CO" sz="3600" dirty="0">
              <a:solidFill>
                <a:srgbClr val="147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03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" grpId="0"/>
      <p:bldP spid="3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3FA24-95EE-DE90-88C3-8566D540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B6EE12-1D4C-08AB-45E3-6A4BBC51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39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F6D1B-FB76-7B2F-5B15-30C4BDC5E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1EDFE1A-0522-1724-A32C-ED59B1CBE660}"/>
              </a:ext>
            </a:extLst>
          </p:cNvPr>
          <p:cNvSpPr txBox="1"/>
          <p:nvPr/>
        </p:nvSpPr>
        <p:spPr>
          <a:xfrm>
            <a:off x="3002844" y="106817"/>
            <a:ext cx="660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IMPACTO Y ESCALABILIDAD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D865138-DE57-727D-62AE-8A9202BCA4EB}"/>
              </a:ext>
            </a:extLst>
          </p:cNvPr>
          <p:cNvSpPr txBox="1"/>
          <p:nvPr/>
        </p:nvSpPr>
        <p:spPr>
          <a:xfrm>
            <a:off x="322719" y="1014020"/>
            <a:ext cx="115465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b="1" dirty="0">
                <a:solidFill>
                  <a:srgbClr val="1473E6"/>
                </a:solidFill>
              </a:rPr>
              <a:t>Impacto Social y Educativo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Identifica brechas territoriales de rendimiento académico con evidencia científica.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Permite focalizar inversión educativa en departamentos vulnerables.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Facilita monitoreo anual de calidad educativa basado en datos abiertos.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Detecta rupturas estructurales para anticipar crisis educativas futuras.</a:t>
            </a:r>
            <a:endParaRPr lang="es-CO" sz="3600" dirty="0">
              <a:solidFill>
                <a:srgbClr val="147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AB892-8AA8-66B9-9B58-6D911D0F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E92EED6-292B-F1E5-A47A-6D843862C5FB}"/>
              </a:ext>
            </a:extLst>
          </p:cNvPr>
          <p:cNvSpPr txBox="1"/>
          <p:nvPr/>
        </p:nvSpPr>
        <p:spPr>
          <a:xfrm>
            <a:off x="3014132" y="389039"/>
            <a:ext cx="660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IMPACTO Y ESCALABILIDAD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4F5F71-AC66-3DA1-1A22-D1DC2BA7EAF2}"/>
              </a:ext>
            </a:extLst>
          </p:cNvPr>
          <p:cNvSpPr txBox="1"/>
          <p:nvPr/>
        </p:nvSpPr>
        <p:spPr>
          <a:xfrm>
            <a:off x="322719" y="1273665"/>
            <a:ext cx="115465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b="1" dirty="0">
                <a:solidFill>
                  <a:srgbClr val="1473E6"/>
                </a:solidFill>
              </a:rPr>
              <a:t>Impacto para la Política Pública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Herramienta para análisis del MEN, ICFES y Secretarías Departamentales.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Sustento técnico para estrategias de mejora educativa diferencial por región.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Aporta a la transparencia y al uso avanzado de datos abiertos en la gestión pública.</a:t>
            </a:r>
          </a:p>
        </p:txBody>
      </p:sp>
    </p:spTree>
    <p:extLst>
      <p:ext uri="{BB962C8B-B14F-4D97-AF65-F5344CB8AC3E}">
        <p14:creationId xmlns:p14="http://schemas.microsoft.com/office/powerpoint/2010/main" val="195789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8AD106-9FD2-3978-1A85-D52B91342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BF6E6C0-B5C8-9D61-67C9-BC6E76908758}"/>
              </a:ext>
            </a:extLst>
          </p:cNvPr>
          <p:cNvSpPr txBox="1"/>
          <p:nvPr/>
        </p:nvSpPr>
        <p:spPr>
          <a:xfrm>
            <a:off x="3014132" y="389039"/>
            <a:ext cx="660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IMPACTO Y ESCALABILIDAD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34F04D-DD28-F5BB-CCE6-D0217BF52D9C}"/>
              </a:ext>
            </a:extLst>
          </p:cNvPr>
          <p:cNvSpPr txBox="1"/>
          <p:nvPr/>
        </p:nvSpPr>
        <p:spPr>
          <a:xfrm>
            <a:off x="322719" y="1273665"/>
            <a:ext cx="115465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b="1" dirty="0">
                <a:solidFill>
                  <a:srgbClr val="1473E6"/>
                </a:solidFill>
              </a:rPr>
              <a:t>Escalabilidad Técnica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Extensible a otros niveles: municipal, institucional y estudiante.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Integrable con nuevas fuentes: SECOP, poblamiento, matrícula, conectividad.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Ampliable a más modelos (</a:t>
            </a:r>
            <a:r>
              <a:rPr lang="es-MX" sz="3600" dirty="0" err="1">
                <a:solidFill>
                  <a:srgbClr val="1473E6"/>
                </a:solidFill>
              </a:rPr>
              <a:t>EvolveGCN</a:t>
            </a:r>
            <a:r>
              <a:rPr lang="es-MX" sz="3600" dirty="0">
                <a:solidFill>
                  <a:srgbClr val="1473E6"/>
                </a:solidFill>
              </a:rPr>
              <a:t>, </a:t>
            </a:r>
            <a:r>
              <a:rPr lang="es-MX" sz="3600" dirty="0" err="1">
                <a:solidFill>
                  <a:srgbClr val="1473E6"/>
                </a:solidFill>
              </a:rPr>
              <a:t>Graph</a:t>
            </a:r>
            <a:r>
              <a:rPr lang="es-MX" sz="3600" dirty="0">
                <a:solidFill>
                  <a:srgbClr val="1473E6"/>
                </a:solidFill>
              </a:rPr>
              <a:t> </a:t>
            </a:r>
            <a:r>
              <a:rPr lang="es-MX" sz="3600" dirty="0" err="1">
                <a:solidFill>
                  <a:srgbClr val="1473E6"/>
                </a:solidFill>
              </a:rPr>
              <a:t>Transformer</a:t>
            </a:r>
            <a:r>
              <a:rPr lang="es-MX" sz="3600" dirty="0">
                <a:solidFill>
                  <a:srgbClr val="1473E6"/>
                </a:solidFill>
              </a:rPr>
              <a:t>, </a:t>
            </a:r>
            <a:r>
              <a:rPr lang="es-MX" sz="3600" dirty="0" err="1">
                <a:solidFill>
                  <a:srgbClr val="1473E6"/>
                </a:solidFill>
              </a:rPr>
              <a:t>TimeGPT</a:t>
            </a:r>
            <a:r>
              <a:rPr lang="es-MX" sz="3600" dirty="0">
                <a:solidFill>
                  <a:srgbClr val="1473E6"/>
                </a:solidFill>
              </a:rPr>
              <a:t>).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Adaptable a </a:t>
            </a:r>
            <a:r>
              <a:rPr lang="es-MX" sz="3600" dirty="0" err="1">
                <a:solidFill>
                  <a:srgbClr val="1473E6"/>
                </a:solidFill>
              </a:rPr>
              <a:t>dashboards</a:t>
            </a:r>
            <a:r>
              <a:rPr lang="es-MX" sz="3600" dirty="0">
                <a:solidFill>
                  <a:srgbClr val="1473E6"/>
                </a:solidFill>
              </a:rPr>
              <a:t> interactivos, sistemas de alerta y analítica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203644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4B5E2-DAFD-1354-EF7A-D0F3B5B9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DAC52429-8698-E871-5FE2-28EF05DA6FCB}"/>
              </a:ext>
            </a:extLst>
          </p:cNvPr>
          <p:cNvSpPr txBox="1"/>
          <p:nvPr/>
        </p:nvSpPr>
        <p:spPr>
          <a:xfrm>
            <a:off x="3014132" y="389039"/>
            <a:ext cx="660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IMPACTO Y ESCALABILIDAD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EF21F9-875B-E548-89E4-B80CB1117910}"/>
              </a:ext>
            </a:extLst>
          </p:cNvPr>
          <p:cNvSpPr txBox="1"/>
          <p:nvPr/>
        </p:nvSpPr>
        <p:spPr>
          <a:xfrm>
            <a:off x="322719" y="1273665"/>
            <a:ext cx="115465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b="1" dirty="0">
                <a:solidFill>
                  <a:srgbClr val="1473E6"/>
                </a:solidFill>
              </a:rPr>
              <a:t>Escalabilidad Geográfica y Temporal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Aplicable a toda la serie histórica (2011–2026).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Reutilizable para pruebas Saber Pro, Saber </a:t>
            </a:r>
            <a:r>
              <a:rPr lang="es-MX" sz="3600" dirty="0" err="1">
                <a:solidFill>
                  <a:srgbClr val="1473E6"/>
                </a:solidFill>
              </a:rPr>
              <a:t>TyT</a:t>
            </a:r>
            <a:r>
              <a:rPr lang="es-MX" sz="3600" dirty="0">
                <a:solidFill>
                  <a:srgbClr val="1473E6"/>
                </a:solidFill>
              </a:rPr>
              <a:t> y educación superior.</a:t>
            </a:r>
          </a:p>
          <a:p>
            <a:pPr algn="just"/>
            <a:r>
              <a:rPr lang="es-MX" sz="3600" b="1" dirty="0">
                <a:solidFill>
                  <a:srgbClr val="1473E6"/>
                </a:solidFill>
              </a:rPr>
              <a:t>Valor Estratégico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Primera propuesta en Colombia con grafos dinámicos + modelos espaciotemporales.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Modelo reproducible y totalmente basado en datos públicos.</a:t>
            </a:r>
          </a:p>
        </p:txBody>
      </p:sp>
    </p:spTree>
    <p:extLst>
      <p:ext uri="{BB962C8B-B14F-4D97-AF65-F5344CB8AC3E}">
        <p14:creationId xmlns:p14="http://schemas.microsoft.com/office/powerpoint/2010/main" val="250904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DA27D-7310-14A8-792E-DD88D627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24F6DD1D-4D4F-633D-22E7-17EC30ED6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1579BE-2C3F-AE58-4561-8B97B84B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8"/>
            <a:ext cx="12192000" cy="68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1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95287D-0B4C-8AE9-2576-FC95F130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" y="0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0C4C1-4FF8-2BE3-E887-5A25C5C52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AA20ADD-23B9-4287-4B08-E0F50FD40092}"/>
              </a:ext>
            </a:extLst>
          </p:cNvPr>
          <p:cNvSpPr txBox="1"/>
          <p:nvPr/>
        </p:nvSpPr>
        <p:spPr>
          <a:xfrm>
            <a:off x="4060613" y="314496"/>
            <a:ext cx="42847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CONCLUSIONES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4DCE55-6B75-09BD-3183-C7864379984A}"/>
              </a:ext>
            </a:extLst>
          </p:cNvPr>
          <p:cNvSpPr txBox="1"/>
          <p:nvPr/>
        </p:nvSpPr>
        <p:spPr>
          <a:xfrm>
            <a:off x="230122" y="2111803"/>
            <a:ext cx="11546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Los grafos revelan ciclos de estabilidad, anomalías y recuperación coherentes con la historia reciente.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3A8A03C-DAE6-7F36-5844-0D9093C85D04}"/>
              </a:ext>
            </a:extLst>
          </p:cNvPr>
          <p:cNvSpPr txBox="1"/>
          <p:nvPr/>
        </p:nvSpPr>
        <p:spPr>
          <a:xfrm>
            <a:off x="230122" y="914111"/>
            <a:ext cx="11546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El enfoque espaciotemporal es una herramienta poderosa para analizar educación en Colombia.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73DFF2B-FB68-246B-D1BB-CB68E0D25219}"/>
              </a:ext>
            </a:extLst>
          </p:cNvPr>
          <p:cNvSpPr txBox="1"/>
          <p:nvPr/>
        </p:nvSpPr>
        <p:spPr>
          <a:xfrm>
            <a:off x="230122" y="3250705"/>
            <a:ext cx="11546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Los modelos predicen estabilización del desempeño nacional hasta 2026.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8C8EDA-B1F6-1914-D7E7-A190607B7C63}"/>
              </a:ext>
            </a:extLst>
          </p:cNvPr>
          <p:cNvSpPr txBox="1"/>
          <p:nvPr/>
        </p:nvSpPr>
        <p:spPr>
          <a:xfrm>
            <a:off x="230122" y="4401553"/>
            <a:ext cx="11546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LSTM captura variabilidad; ST-GNN y T-GCN estabilidad estructural.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ADA71F-E85C-232C-ED4B-BE3DD7611DAA}"/>
              </a:ext>
            </a:extLst>
          </p:cNvPr>
          <p:cNvSpPr txBox="1"/>
          <p:nvPr/>
        </p:nvSpPr>
        <p:spPr>
          <a:xfrm>
            <a:off x="230122" y="5529322"/>
            <a:ext cx="11546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El pipeline constituye un aporte inédito y escalable para investigaciones futuras.</a:t>
            </a:r>
            <a:endParaRPr lang="es-CO" sz="3600" dirty="0">
              <a:solidFill>
                <a:srgbClr val="147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3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2" grpId="0"/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C65B7-7D4D-9F70-3335-30192744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CC1B6CCB-49F7-F6E6-4DA5-C51DBB85C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5326AB-3171-19AD-4A94-FF6EAED9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" y="0"/>
            <a:ext cx="12175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60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365F0-3EC4-DBAA-F194-7422A780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91043F4-F313-6674-4F08-CE7EE45FC91B}"/>
              </a:ext>
            </a:extLst>
          </p:cNvPr>
          <p:cNvSpPr txBox="1"/>
          <p:nvPr/>
        </p:nvSpPr>
        <p:spPr>
          <a:xfrm>
            <a:off x="4060613" y="314496"/>
            <a:ext cx="42847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APORTE INÉDITO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5F29353-3F91-C2C5-675D-A028DF0FF39E}"/>
              </a:ext>
            </a:extLst>
          </p:cNvPr>
          <p:cNvSpPr txBox="1"/>
          <p:nvPr/>
        </p:nvSpPr>
        <p:spPr>
          <a:xfrm>
            <a:off x="230122" y="942381"/>
            <a:ext cx="11546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Este es el primer modelo espaciotemporal aplicado al Saber 11 en Colombia que integra grafos, </a:t>
            </a:r>
            <a:r>
              <a:rPr lang="es-MX" sz="3600" dirty="0" err="1">
                <a:solidFill>
                  <a:srgbClr val="1473E6"/>
                </a:solidFill>
              </a:rPr>
              <a:t>embeddings</a:t>
            </a:r>
            <a:r>
              <a:rPr lang="es-MX" sz="3600" dirty="0">
                <a:solidFill>
                  <a:srgbClr val="1473E6"/>
                </a:solidFill>
              </a:rPr>
              <a:t> y modelos GNN para predecir el rendimiento académico nacional.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A09FAAA-A058-726C-1322-BB95398B8460}"/>
              </a:ext>
            </a:extLst>
          </p:cNvPr>
          <p:cNvSpPr txBox="1"/>
          <p:nvPr/>
        </p:nvSpPr>
        <p:spPr>
          <a:xfrm>
            <a:off x="230122" y="3250705"/>
            <a:ext cx="11546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Metodología original.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AF05DD-ABD7-E9D9-DFB7-76BBC5A8F59A}"/>
              </a:ext>
            </a:extLst>
          </p:cNvPr>
          <p:cNvSpPr txBox="1"/>
          <p:nvPr/>
        </p:nvSpPr>
        <p:spPr>
          <a:xfrm>
            <a:off x="230122" y="3878590"/>
            <a:ext cx="11546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Pipeline reproducible.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85BA340-D3E1-4553-9402-1A85E7626FC2}"/>
              </a:ext>
            </a:extLst>
          </p:cNvPr>
          <p:cNvSpPr txBox="1"/>
          <p:nvPr/>
        </p:nvSpPr>
        <p:spPr>
          <a:xfrm>
            <a:off x="230122" y="4552641"/>
            <a:ext cx="11546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Extensible a niveles departamentales e institucionales.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B2E62C-93E4-23D3-CC2D-7662D26DB0E7}"/>
              </a:ext>
            </a:extLst>
          </p:cNvPr>
          <p:cNvSpPr txBox="1"/>
          <p:nvPr/>
        </p:nvSpPr>
        <p:spPr>
          <a:xfrm>
            <a:off x="230122" y="5269288"/>
            <a:ext cx="11546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Base para futuras políticas públicas basadas en evidencia.</a:t>
            </a:r>
            <a:endParaRPr lang="es-CO" sz="3600" dirty="0">
              <a:solidFill>
                <a:srgbClr val="147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" grpId="0"/>
      <p:bldP spid="3" grpId="0"/>
      <p:bldP spid="5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61E5D-8D23-DDC6-27AB-B00DC8B0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7AB279-5D5C-02D9-5763-CBE4365D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5"/>
            <a:ext cx="12192000" cy="68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56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E255C3-06A5-9240-08C3-A73597C1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4FB6AC1-581B-F78A-CAC3-99EA45E89BA6}"/>
              </a:ext>
            </a:extLst>
          </p:cNvPr>
          <p:cNvSpPr txBox="1"/>
          <p:nvPr/>
        </p:nvSpPr>
        <p:spPr>
          <a:xfrm>
            <a:off x="4060613" y="314496"/>
            <a:ext cx="42847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REFERENCIAS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DC52A02-3F4C-AD28-DB9E-52E648341EAC}"/>
              </a:ext>
            </a:extLst>
          </p:cNvPr>
          <p:cNvSpPr txBox="1"/>
          <p:nvPr/>
        </p:nvSpPr>
        <p:spPr>
          <a:xfrm>
            <a:off x="230122" y="942381"/>
            <a:ext cx="115465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200" dirty="0">
                <a:solidFill>
                  <a:srgbClr val="1473E6"/>
                </a:solidFill>
              </a:rPr>
              <a:t>Hamilton, W., Ying, R., &amp; </a:t>
            </a:r>
            <a:r>
              <a:rPr lang="es-MX" sz="1200" dirty="0" err="1">
                <a:solidFill>
                  <a:srgbClr val="1473E6"/>
                </a:solidFill>
              </a:rPr>
              <a:t>Leskovec</a:t>
            </a:r>
            <a:r>
              <a:rPr lang="es-MX" sz="1200" dirty="0">
                <a:solidFill>
                  <a:srgbClr val="1473E6"/>
                </a:solidFill>
              </a:rPr>
              <a:t>, J. (2017). Inductive </a:t>
            </a:r>
            <a:r>
              <a:rPr lang="es-MX" sz="1200" dirty="0" err="1">
                <a:solidFill>
                  <a:srgbClr val="1473E6"/>
                </a:solidFill>
              </a:rPr>
              <a:t>representation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large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graphs</a:t>
            </a:r>
            <a:r>
              <a:rPr lang="es-MX" sz="1200" dirty="0">
                <a:solidFill>
                  <a:srgbClr val="1473E6"/>
                </a:solidFill>
              </a:rPr>
              <a:t> (</a:t>
            </a:r>
            <a:r>
              <a:rPr lang="es-MX" sz="1200" dirty="0" err="1">
                <a:solidFill>
                  <a:srgbClr val="1473E6"/>
                </a:solidFill>
              </a:rPr>
              <a:t>GraphSAGE</a:t>
            </a:r>
            <a:r>
              <a:rPr lang="es-MX" sz="1200" dirty="0">
                <a:solidFill>
                  <a:srgbClr val="1473E6"/>
                </a:solidFill>
              </a:rPr>
              <a:t>). </a:t>
            </a:r>
            <a:r>
              <a:rPr lang="es-MX" sz="1200" dirty="0" err="1">
                <a:solidFill>
                  <a:srgbClr val="1473E6"/>
                </a:solidFill>
              </a:rPr>
              <a:t>Advances</a:t>
            </a:r>
            <a:r>
              <a:rPr lang="es-MX" sz="1200" dirty="0">
                <a:solidFill>
                  <a:srgbClr val="1473E6"/>
                </a:solidFill>
              </a:rPr>
              <a:t> in Neural </a:t>
            </a:r>
            <a:r>
              <a:rPr lang="es-MX" sz="1200" dirty="0" err="1">
                <a:solidFill>
                  <a:srgbClr val="1473E6"/>
                </a:solidFill>
              </a:rPr>
              <a:t>Information</a:t>
            </a:r>
            <a:r>
              <a:rPr lang="es-MX" sz="1200" dirty="0">
                <a:solidFill>
                  <a:srgbClr val="1473E6"/>
                </a:solidFill>
              </a:rPr>
              <a:t> Processing </a:t>
            </a:r>
            <a:r>
              <a:rPr lang="es-MX" sz="1200" dirty="0" err="1">
                <a:solidFill>
                  <a:srgbClr val="1473E6"/>
                </a:solidFill>
              </a:rPr>
              <a:t>Systems</a:t>
            </a:r>
            <a:r>
              <a:rPr lang="es-MX" sz="1200" dirty="0">
                <a:solidFill>
                  <a:srgbClr val="1473E6"/>
                </a:solidFill>
              </a:rPr>
              <a:t> (</a:t>
            </a:r>
            <a:r>
              <a:rPr lang="es-MX" sz="1200" dirty="0" err="1">
                <a:solidFill>
                  <a:srgbClr val="1473E6"/>
                </a:solidFill>
              </a:rPr>
              <a:t>NeurIPS</a:t>
            </a:r>
            <a:r>
              <a:rPr lang="es-MX" sz="1200" dirty="0">
                <a:solidFill>
                  <a:srgbClr val="1473E6"/>
                </a:solidFill>
              </a:rPr>
              <a:t>), 30.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Kipf</a:t>
            </a:r>
            <a:r>
              <a:rPr lang="es-MX" sz="1200" dirty="0">
                <a:solidFill>
                  <a:srgbClr val="1473E6"/>
                </a:solidFill>
              </a:rPr>
              <a:t>, T. N., &amp; </a:t>
            </a:r>
            <a:r>
              <a:rPr lang="es-MX" sz="1200" dirty="0" err="1">
                <a:solidFill>
                  <a:srgbClr val="1473E6"/>
                </a:solidFill>
              </a:rPr>
              <a:t>Welling</a:t>
            </a:r>
            <a:r>
              <a:rPr lang="es-MX" sz="1200" dirty="0">
                <a:solidFill>
                  <a:srgbClr val="1473E6"/>
                </a:solidFill>
              </a:rPr>
              <a:t>, M. (2017). </a:t>
            </a:r>
            <a:r>
              <a:rPr lang="es-MX" sz="1200" dirty="0" err="1">
                <a:solidFill>
                  <a:srgbClr val="1473E6"/>
                </a:solidFill>
              </a:rPr>
              <a:t>Semi-supervised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classification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with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graph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convolutional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networks</a:t>
            </a:r>
            <a:r>
              <a:rPr lang="es-MX" sz="1200" dirty="0">
                <a:solidFill>
                  <a:srgbClr val="1473E6"/>
                </a:solidFill>
              </a:rPr>
              <a:t>. International </a:t>
            </a:r>
            <a:r>
              <a:rPr lang="es-MX" sz="1200" dirty="0" err="1">
                <a:solidFill>
                  <a:srgbClr val="1473E6"/>
                </a:solidFill>
              </a:rPr>
              <a:t>Conference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Representations</a:t>
            </a:r>
            <a:r>
              <a:rPr lang="es-MX" sz="1200" dirty="0">
                <a:solidFill>
                  <a:srgbClr val="1473E6"/>
                </a:solidFill>
              </a:rPr>
              <a:t> (ICLR).</a:t>
            </a: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Zhao, L., </a:t>
            </a:r>
            <a:r>
              <a:rPr lang="es-MX" sz="1200" dirty="0" err="1">
                <a:solidFill>
                  <a:srgbClr val="1473E6"/>
                </a:solidFill>
              </a:rPr>
              <a:t>Song</a:t>
            </a:r>
            <a:r>
              <a:rPr lang="es-MX" sz="1200" dirty="0">
                <a:solidFill>
                  <a:srgbClr val="1473E6"/>
                </a:solidFill>
              </a:rPr>
              <a:t>, Y., Zhang, C., Liu, Y., Wang, P., Lin, T., &amp; Li, H. (2019). T-GCN: A temporal </a:t>
            </a:r>
            <a:r>
              <a:rPr lang="es-MX" sz="1200" dirty="0" err="1">
                <a:solidFill>
                  <a:srgbClr val="1473E6"/>
                </a:solidFill>
              </a:rPr>
              <a:t>graph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convolutional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network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for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traffic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prediction</a:t>
            </a:r>
            <a:r>
              <a:rPr lang="es-MX" sz="1200" dirty="0">
                <a:solidFill>
                  <a:srgbClr val="1473E6"/>
                </a:solidFill>
              </a:rPr>
              <a:t>. IEEE </a:t>
            </a:r>
            <a:r>
              <a:rPr lang="es-MX" sz="1200" dirty="0" err="1">
                <a:solidFill>
                  <a:srgbClr val="1473E6"/>
                </a:solidFill>
              </a:rPr>
              <a:t>Transactions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Intelligent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Transportation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Systems</a:t>
            </a:r>
            <a:r>
              <a:rPr lang="es-MX" sz="1200" dirty="0">
                <a:solidFill>
                  <a:srgbClr val="1473E6"/>
                </a:solidFill>
              </a:rPr>
              <a:t>, 21(9), 3848–3858.</a:t>
            </a: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Seo, Y., </a:t>
            </a:r>
            <a:r>
              <a:rPr lang="es-MX" sz="1200" dirty="0" err="1">
                <a:solidFill>
                  <a:srgbClr val="1473E6"/>
                </a:solidFill>
              </a:rPr>
              <a:t>Defferrard</a:t>
            </a:r>
            <a:r>
              <a:rPr lang="es-MX" sz="1200" dirty="0">
                <a:solidFill>
                  <a:srgbClr val="1473E6"/>
                </a:solidFill>
              </a:rPr>
              <a:t>, M., </a:t>
            </a:r>
            <a:r>
              <a:rPr lang="es-MX" sz="1200" dirty="0" err="1">
                <a:solidFill>
                  <a:srgbClr val="1473E6"/>
                </a:solidFill>
              </a:rPr>
              <a:t>Vandergheynst</a:t>
            </a:r>
            <a:r>
              <a:rPr lang="es-MX" sz="1200" dirty="0">
                <a:solidFill>
                  <a:srgbClr val="1473E6"/>
                </a:solidFill>
              </a:rPr>
              <a:t>, P., &amp; Bresson, X. (2018). </a:t>
            </a:r>
            <a:r>
              <a:rPr lang="es-MX" sz="1200" dirty="0" err="1">
                <a:solidFill>
                  <a:srgbClr val="1473E6"/>
                </a:solidFill>
              </a:rPr>
              <a:t>Structured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sequence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modeling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with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graph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convolutional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recurrent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networks</a:t>
            </a:r>
            <a:r>
              <a:rPr lang="es-MX" sz="1200" dirty="0">
                <a:solidFill>
                  <a:srgbClr val="1473E6"/>
                </a:solidFill>
              </a:rPr>
              <a:t>. International </a:t>
            </a:r>
            <a:r>
              <a:rPr lang="es-MX" sz="1200" dirty="0" err="1">
                <a:solidFill>
                  <a:srgbClr val="1473E6"/>
                </a:solidFill>
              </a:rPr>
              <a:t>Conference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Neural </a:t>
            </a:r>
            <a:r>
              <a:rPr lang="es-MX" sz="1200" dirty="0" err="1">
                <a:solidFill>
                  <a:srgbClr val="1473E6"/>
                </a:solidFill>
              </a:rPr>
              <a:t>Information</a:t>
            </a:r>
            <a:r>
              <a:rPr lang="es-MX" sz="1200" dirty="0">
                <a:solidFill>
                  <a:srgbClr val="1473E6"/>
                </a:solidFill>
              </a:rPr>
              <a:t> Processing.</a:t>
            </a: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Wu, Z., Pan, S., Chen, F., Long, G., Zhang, C., &amp; </a:t>
            </a:r>
            <a:r>
              <a:rPr lang="es-MX" sz="1200" dirty="0" err="1">
                <a:solidFill>
                  <a:srgbClr val="1473E6"/>
                </a:solidFill>
              </a:rPr>
              <a:t>Yu</a:t>
            </a:r>
            <a:r>
              <a:rPr lang="es-MX" sz="1200" dirty="0">
                <a:solidFill>
                  <a:srgbClr val="1473E6"/>
                </a:solidFill>
              </a:rPr>
              <a:t>, P. S. (2020). A comprehensive </a:t>
            </a:r>
            <a:r>
              <a:rPr lang="es-MX" sz="1200" dirty="0" err="1">
                <a:solidFill>
                  <a:srgbClr val="1473E6"/>
                </a:solidFill>
              </a:rPr>
              <a:t>survey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graph</a:t>
            </a:r>
            <a:r>
              <a:rPr lang="es-MX" sz="1200" dirty="0">
                <a:solidFill>
                  <a:srgbClr val="1473E6"/>
                </a:solidFill>
              </a:rPr>
              <a:t> neural </a:t>
            </a:r>
            <a:r>
              <a:rPr lang="es-MX" sz="1200" dirty="0" err="1">
                <a:solidFill>
                  <a:srgbClr val="1473E6"/>
                </a:solidFill>
              </a:rPr>
              <a:t>networks</a:t>
            </a:r>
            <a:r>
              <a:rPr lang="es-MX" sz="1200" dirty="0">
                <a:solidFill>
                  <a:srgbClr val="1473E6"/>
                </a:solidFill>
              </a:rPr>
              <a:t>. IEEE </a:t>
            </a:r>
            <a:r>
              <a:rPr lang="es-MX" sz="1200" dirty="0" err="1">
                <a:solidFill>
                  <a:srgbClr val="1473E6"/>
                </a:solidFill>
              </a:rPr>
              <a:t>Transactions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Neural Networks and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Systems</a:t>
            </a:r>
            <a:r>
              <a:rPr lang="es-MX" sz="1200" dirty="0">
                <a:solidFill>
                  <a:srgbClr val="1473E6"/>
                </a:solidFill>
              </a:rPr>
              <a:t>, 32(1), 4–24.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Bronstein</a:t>
            </a:r>
            <a:r>
              <a:rPr lang="es-MX" sz="1200" dirty="0">
                <a:solidFill>
                  <a:srgbClr val="1473E6"/>
                </a:solidFill>
              </a:rPr>
              <a:t>, M. M., Bruna, J., </a:t>
            </a:r>
            <a:r>
              <a:rPr lang="es-MX" sz="1200" dirty="0" err="1">
                <a:solidFill>
                  <a:srgbClr val="1473E6"/>
                </a:solidFill>
              </a:rPr>
              <a:t>LeCun</a:t>
            </a:r>
            <a:r>
              <a:rPr lang="es-MX" sz="1200" dirty="0">
                <a:solidFill>
                  <a:srgbClr val="1473E6"/>
                </a:solidFill>
              </a:rPr>
              <a:t>, Y., </a:t>
            </a:r>
            <a:r>
              <a:rPr lang="es-MX" sz="1200" dirty="0" err="1">
                <a:solidFill>
                  <a:srgbClr val="1473E6"/>
                </a:solidFill>
              </a:rPr>
              <a:t>Szlam</a:t>
            </a:r>
            <a:r>
              <a:rPr lang="es-MX" sz="1200" dirty="0">
                <a:solidFill>
                  <a:srgbClr val="1473E6"/>
                </a:solidFill>
              </a:rPr>
              <a:t>, A., &amp; </a:t>
            </a:r>
            <a:r>
              <a:rPr lang="es-MX" sz="1200" dirty="0" err="1">
                <a:solidFill>
                  <a:srgbClr val="1473E6"/>
                </a:solidFill>
              </a:rPr>
              <a:t>Vandergheynst</a:t>
            </a:r>
            <a:r>
              <a:rPr lang="es-MX" sz="1200" dirty="0">
                <a:solidFill>
                  <a:srgbClr val="1473E6"/>
                </a:solidFill>
              </a:rPr>
              <a:t>, P. (2017). </a:t>
            </a:r>
            <a:r>
              <a:rPr lang="es-MX" sz="1200" dirty="0" err="1">
                <a:solidFill>
                  <a:srgbClr val="1473E6"/>
                </a:solidFill>
              </a:rPr>
              <a:t>Geometric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deep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: </a:t>
            </a:r>
            <a:r>
              <a:rPr lang="es-MX" sz="1200" dirty="0" err="1">
                <a:solidFill>
                  <a:srgbClr val="1473E6"/>
                </a:solidFill>
              </a:rPr>
              <a:t>Going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beyond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Euclidean</a:t>
            </a:r>
            <a:r>
              <a:rPr lang="es-MX" sz="1200" dirty="0">
                <a:solidFill>
                  <a:srgbClr val="1473E6"/>
                </a:solidFill>
              </a:rPr>
              <a:t> data. IEEE </a:t>
            </a:r>
            <a:r>
              <a:rPr lang="es-MX" sz="1200" dirty="0" err="1">
                <a:solidFill>
                  <a:srgbClr val="1473E6"/>
                </a:solidFill>
              </a:rPr>
              <a:t>Signal</a:t>
            </a:r>
            <a:r>
              <a:rPr lang="es-MX" sz="1200" dirty="0">
                <a:solidFill>
                  <a:srgbClr val="1473E6"/>
                </a:solidFill>
              </a:rPr>
              <a:t> Processing Magazine, 34(4), 18–42.</a:t>
            </a: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Li, Y., </a:t>
            </a:r>
            <a:r>
              <a:rPr lang="es-MX" sz="1200" dirty="0" err="1">
                <a:solidFill>
                  <a:srgbClr val="1473E6"/>
                </a:solidFill>
              </a:rPr>
              <a:t>Yu</a:t>
            </a:r>
            <a:r>
              <a:rPr lang="es-MX" sz="1200" dirty="0">
                <a:solidFill>
                  <a:srgbClr val="1473E6"/>
                </a:solidFill>
              </a:rPr>
              <a:t>, R., </a:t>
            </a:r>
            <a:r>
              <a:rPr lang="es-MX" sz="1200" dirty="0" err="1">
                <a:solidFill>
                  <a:srgbClr val="1473E6"/>
                </a:solidFill>
              </a:rPr>
              <a:t>Shahabi</a:t>
            </a:r>
            <a:r>
              <a:rPr lang="es-MX" sz="1200" dirty="0">
                <a:solidFill>
                  <a:srgbClr val="1473E6"/>
                </a:solidFill>
              </a:rPr>
              <a:t>, C., &amp; Liu, Y. (2018). </a:t>
            </a:r>
            <a:r>
              <a:rPr lang="es-MX" sz="1200" dirty="0" err="1">
                <a:solidFill>
                  <a:srgbClr val="1473E6"/>
                </a:solidFill>
              </a:rPr>
              <a:t>Diffusion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convolutional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recurrent</a:t>
            </a:r>
            <a:r>
              <a:rPr lang="es-MX" sz="1200" dirty="0">
                <a:solidFill>
                  <a:srgbClr val="1473E6"/>
                </a:solidFill>
              </a:rPr>
              <a:t> neural </a:t>
            </a:r>
            <a:r>
              <a:rPr lang="es-MX" sz="1200" dirty="0" err="1">
                <a:solidFill>
                  <a:srgbClr val="1473E6"/>
                </a:solidFill>
              </a:rPr>
              <a:t>network</a:t>
            </a:r>
            <a:r>
              <a:rPr lang="es-MX" sz="1200" dirty="0">
                <a:solidFill>
                  <a:srgbClr val="1473E6"/>
                </a:solidFill>
              </a:rPr>
              <a:t>. International </a:t>
            </a:r>
            <a:r>
              <a:rPr lang="es-MX" sz="1200" dirty="0" err="1">
                <a:solidFill>
                  <a:srgbClr val="1473E6"/>
                </a:solidFill>
              </a:rPr>
              <a:t>Conference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Representations</a:t>
            </a:r>
            <a:r>
              <a:rPr lang="es-MX" sz="1200" dirty="0">
                <a:solidFill>
                  <a:srgbClr val="1473E6"/>
                </a:solidFill>
              </a:rPr>
              <a:t> (ICLR).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Geng</a:t>
            </a:r>
            <a:r>
              <a:rPr lang="es-MX" sz="1200" dirty="0">
                <a:solidFill>
                  <a:srgbClr val="1473E6"/>
                </a:solidFill>
              </a:rPr>
              <a:t>, X., Li, Y., Wang, L., Zhang, L., Yang, Q., &amp; Ye, J. (2019). </a:t>
            </a:r>
            <a:r>
              <a:rPr lang="es-MX" sz="1200" dirty="0" err="1">
                <a:solidFill>
                  <a:srgbClr val="1473E6"/>
                </a:solidFill>
              </a:rPr>
              <a:t>Spatiotemporal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multi-graph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convolutional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network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for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ride-hailing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demand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forecasting</a:t>
            </a:r>
            <a:r>
              <a:rPr lang="es-MX" sz="1200" dirty="0">
                <a:solidFill>
                  <a:srgbClr val="1473E6"/>
                </a:solidFill>
              </a:rPr>
              <a:t>. AAAI </a:t>
            </a:r>
            <a:r>
              <a:rPr lang="es-MX" sz="1200" dirty="0" err="1">
                <a:solidFill>
                  <a:srgbClr val="1473E6"/>
                </a:solidFill>
              </a:rPr>
              <a:t>Conference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Artificial </a:t>
            </a:r>
            <a:r>
              <a:rPr lang="es-MX" sz="1200" dirty="0" err="1">
                <a:solidFill>
                  <a:srgbClr val="1473E6"/>
                </a:solidFill>
              </a:rPr>
              <a:t>Intelligence</a:t>
            </a:r>
            <a:r>
              <a:rPr lang="es-MX" sz="1200" dirty="0">
                <a:solidFill>
                  <a:srgbClr val="1473E6"/>
                </a:solidFill>
              </a:rPr>
              <a:t>.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Guo</a:t>
            </a:r>
            <a:r>
              <a:rPr lang="es-MX" sz="1200" dirty="0">
                <a:solidFill>
                  <a:srgbClr val="1473E6"/>
                </a:solidFill>
              </a:rPr>
              <a:t>, K., Zhang, Z., </a:t>
            </a:r>
            <a:r>
              <a:rPr lang="es-MX" sz="1200" dirty="0" err="1">
                <a:solidFill>
                  <a:srgbClr val="1473E6"/>
                </a:solidFill>
              </a:rPr>
              <a:t>Hu</a:t>
            </a:r>
            <a:r>
              <a:rPr lang="es-MX" sz="1200" dirty="0">
                <a:solidFill>
                  <a:srgbClr val="1473E6"/>
                </a:solidFill>
              </a:rPr>
              <a:t>, Y., He, S., Li, J., &amp; Li, Y. (2019). </a:t>
            </a:r>
            <a:r>
              <a:rPr lang="es-MX" sz="1200" dirty="0" err="1">
                <a:solidFill>
                  <a:srgbClr val="1473E6"/>
                </a:solidFill>
              </a:rPr>
              <a:t>Attention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based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spatial</a:t>
            </a:r>
            <a:r>
              <a:rPr lang="es-MX" sz="1200" dirty="0">
                <a:solidFill>
                  <a:srgbClr val="1473E6"/>
                </a:solidFill>
              </a:rPr>
              <a:t>-temporal </a:t>
            </a:r>
            <a:r>
              <a:rPr lang="es-MX" sz="1200" dirty="0" err="1">
                <a:solidFill>
                  <a:srgbClr val="1473E6"/>
                </a:solidFill>
              </a:rPr>
              <a:t>graph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convolutional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networks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for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traffic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flow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forecasting</a:t>
            </a:r>
            <a:r>
              <a:rPr lang="es-MX" sz="1200" dirty="0">
                <a:solidFill>
                  <a:srgbClr val="1473E6"/>
                </a:solidFill>
              </a:rPr>
              <a:t>. </a:t>
            </a:r>
            <a:r>
              <a:rPr lang="es-MX" sz="1200" dirty="0" err="1">
                <a:solidFill>
                  <a:srgbClr val="1473E6"/>
                </a:solidFill>
              </a:rPr>
              <a:t>Proceedings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of</a:t>
            </a:r>
            <a:r>
              <a:rPr lang="es-MX" sz="1200" dirty="0">
                <a:solidFill>
                  <a:srgbClr val="1473E6"/>
                </a:solidFill>
              </a:rPr>
              <a:t> AAAI.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Yu</a:t>
            </a:r>
            <a:r>
              <a:rPr lang="es-MX" sz="1200" dirty="0">
                <a:solidFill>
                  <a:srgbClr val="1473E6"/>
                </a:solidFill>
              </a:rPr>
              <a:t>, B., Yin, H., &amp; Zhu, Z. (2018). </a:t>
            </a:r>
            <a:r>
              <a:rPr lang="es-MX" sz="1200" dirty="0" err="1">
                <a:solidFill>
                  <a:srgbClr val="1473E6"/>
                </a:solidFill>
              </a:rPr>
              <a:t>Spatio</a:t>
            </a:r>
            <a:r>
              <a:rPr lang="es-MX" sz="1200" dirty="0">
                <a:solidFill>
                  <a:srgbClr val="1473E6"/>
                </a:solidFill>
              </a:rPr>
              <a:t>-temporal </a:t>
            </a:r>
            <a:r>
              <a:rPr lang="es-MX" sz="1200" dirty="0" err="1">
                <a:solidFill>
                  <a:srgbClr val="1473E6"/>
                </a:solidFill>
              </a:rPr>
              <a:t>graph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convolutional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networks</a:t>
            </a:r>
            <a:r>
              <a:rPr lang="es-MX" sz="1200" dirty="0">
                <a:solidFill>
                  <a:srgbClr val="1473E6"/>
                </a:solidFill>
              </a:rPr>
              <a:t>: A </a:t>
            </a:r>
            <a:r>
              <a:rPr lang="es-MX" sz="1200" dirty="0" err="1">
                <a:solidFill>
                  <a:srgbClr val="1473E6"/>
                </a:solidFill>
              </a:rPr>
              <a:t>deep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framework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for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traffic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forecasting</a:t>
            </a:r>
            <a:r>
              <a:rPr lang="es-MX" sz="1200" dirty="0">
                <a:solidFill>
                  <a:srgbClr val="1473E6"/>
                </a:solidFill>
              </a:rPr>
              <a:t>. International </a:t>
            </a:r>
            <a:r>
              <a:rPr lang="es-MX" sz="1200" dirty="0" err="1">
                <a:solidFill>
                  <a:srgbClr val="1473E6"/>
                </a:solidFill>
              </a:rPr>
              <a:t>Joint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Conference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Artificial </a:t>
            </a:r>
            <a:r>
              <a:rPr lang="es-MX" sz="1200" dirty="0" err="1">
                <a:solidFill>
                  <a:srgbClr val="1473E6"/>
                </a:solidFill>
              </a:rPr>
              <a:t>Intelligence</a:t>
            </a:r>
            <a:r>
              <a:rPr lang="es-MX" sz="1200" dirty="0">
                <a:solidFill>
                  <a:srgbClr val="1473E6"/>
                </a:solidFill>
              </a:rPr>
              <a:t> (IJCAI).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Hochreiter</a:t>
            </a:r>
            <a:r>
              <a:rPr lang="es-MX" sz="1200" dirty="0">
                <a:solidFill>
                  <a:srgbClr val="1473E6"/>
                </a:solidFill>
              </a:rPr>
              <a:t>, S., &amp; </a:t>
            </a:r>
            <a:r>
              <a:rPr lang="es-MX" sz="1200" dirty="0" err="1">
                <a:solidFill>
                  <a:srgbClr val="1473E6"/>
                </a:solidFill>
              </a:rPr>
              <a:t>Schmidhuber</a:t>
            </a:r>
            <a:r>
              <a:rPr lang="es-MX" sz="1200" dirty="0">
                <a:solidFill>
                  <a:srgbClr val="1473E6"/>
                </a:solidFill>
              </a:rPr>
              <a:t>, J. (1997). Long short-</a:t>
            </a:r>
            <a:r>
              <a:rPr lang="es-MX" sz="1200" dirty="0" err="1">
                <a:solidFill>
                  <a:srgbClr val="1473E6"/>
                </a:solidFill>
              </a:rPr>
              <a:t>term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memory</a:t>
            </a:r>
            <a:r>
              <a:rPr lang="es-MX" sz="1200" dirty="0">
                <a:solidFill>
                  <a:srgbClr val="1473E6"/>
                </a:solidFill>
              </a:rPr>
              <a:t>. Neural </a:t>
            </a:r>
            <a:r>
              <a:rPr lang="es-MX" sz="1200" dirty="0" err="1">
                <a:solidFill>
                  <a:srgbClr val="1473E6"/>
                </a:solidFill>
              </a:rPr>
              <a:t>Computation</a:t>
            </a:r>
            <a:r>
              <a:rPr lang="es-MX" sz="1200" dirty="0">
                <a:solidFill>
                  <a:srgbClr val="1473E6"/>
                </a:solidFill>
              </a:rPr>
              <a:t>, 9(8), 1735–1780.</a:t>
            </a: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Cho, K., Van </a:t>
            </a:r>
            <a:r>
              <a:rPr lang="es-MX" sz="1200" dirty="0" err="1">
                <a:solidFill>
                  <a:srgbClr val="1473E6"/>
                </a:solidFill>
              </a:rPr>
              <a:t>Merriënboer</a:t>
            </a:r>
            <a:r>
              <a:rPr lang="es-MX" sz="1200" dirty="0">
                <a:solidFill>
                  <a:srgbClr val="1473E6"/>
                </a:solidFill>
              </a:rPr>
              <a:t>, B., </a:t>
            </a:r>
            <a:r>
              <a:rPr lang="es-MX" sz="1200" dirty="0" err="1">
                <a:solidFill>
                  <a:srgbClr val="1473E6"/>
                </a:solidFill>
              </a:rPr>
              <a:t>Bahdanau</a:t>
            </a:r>
            <a:r>
              <a:rPr lang="es-MX" sz="1200" dirty="0">
                <a:solidFill>
                  <a:srgbClr val="1473E6"/>
                </a:solidFill>
              </a:rPr>
              <a:t>, D., &amp; </a:t>
            </a:r>
            <a:r>
              <a:rPr lang="es-MX" sz="1200" dirty="0" err="1">
                <a:solidFill>
                  <a:srgbClr val="1473E6"/>
                </a:solidFill>
              </a:rPr>
              <a:t>Bengio</a:t>
            </a:r>
            <a:r>
              <a:rPr lang="es-MX" sz="1200" dirty="0">
                <a:solidFill>
                  <a:srgbClr val="1473E6"/>
                </a:solidFill>
              </a:rPr>
              <a:t>, Y. (2014).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the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properties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of</a:t>
            </a:r>
            <a:r>
              <a:rPr lang="es-MX" sz="1200" dirty="0">
                <a:solidFill>
                  <a:srgbClr val="1473E6"/>
                </a:solidFill>
              </a:rPr>
              <a:t> neural machine </a:t>
            </a:r>
            <a:r>
              <a:rPr lang="es-MX" sz="1200" dirty="0" err="1">
                <a:solidFill>
                  <a:srgbClr val="1473E6"/>
                </a:solidFill>
              </a:rPr>
              <a:t>translation</a:t>
            </a:r>
            <a:r>
              <a:rPr lang="es-MX" sz="1200" dirty="0">
                <a:solidFill>
                  <a:srgbClr val="1473E6"/>
                </a:solidFill>
              </a:rPr>
              <a:t>: </a:t>
            </a:r>
            <a:r>
              <a:rPr lang="es-MX" sz="1200" dirty="0" err="1">
                <a:solidFill>
                  <a:srgbClr val="1473E6"/>
                </a:solidFill>
              </a:rPr>
              <a:t>Encoder-decoder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approaches</a:t>
            </a:r>
            <a:r>
              <a:rPr lang="es-MX" sz="1200" dirty="0">
                <a:solidFill>
                  <a:srgbClr val="1473E6"/>
                </a:solidFill>
              </a:rPr>
              <a:t> (GRU). </a:t>
            </a:r>
            <a:r>
              <a:rPr lang="es-MX" sz="1200" dirty="0" err="1">
                <a:solidFill>
                  <a:srgbClr val="1473E6"/>
                </a:solidFill>
              </a:rPr>
              <a:t>arXiv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preprint</a:t>
            </a:r>
            <a:r>
              <a:rPr lang="es-MX" sz="1200" dirty="0">
                <a:solidFill>
                  <a:srgbClr val="1473E6"/>
                </a:solidFill>
              </a:rPr>
              <a:t> arXiv:1409.1259.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Goodfellow</a:t>
            </a:r>
            <a:r>
              <a:rPr lang="es-MX" sz="1200" dirty="0">
                <a:solidFill>
                  <a:srgbClr val="1473E6"/>
                </a:solidFill>
              </a:rPr>
              <a:t>, I., </a:t>
            </a:r>
            <a:r>
              <a:rPr lang="es-MX" sz="1200" dirty="0" err="1">
                <a:solidFill>
                  <a:srgbClr val="1473E6"/>
                </a:solidFill>
              </a:rPr>
              <a:t>Bengio</a:t>
            </a:r>
            <a:r>
              <a:rPr lang="es-MX" sz="1200" dirty="0">
                <a:solidFill>
                  <a:srgbClr val="1473E6"/>
                </a:solidFill>
              </a:rPr>
              <a:t>, Y., &amp; </a:t>
            </a:r>
            <a:r>
              <a:rPr lang="es-MX" sz="1200" dirty="0" err="1">
                <a:solidFill>
                  <a:srgbClr val="1473E6"/>
                </a:solidFill>
              </a:rPr>
              <a:t>Courville</a:t>
            </a:r>
            <a:r>
              <a:rPr lang="es-MX" sz="1200" dirty="0">
                <a:solidFill>
                  <a:srgbClr val="1473E6"/>
                </a:solidFill>
              </a:rPr>
              <a:t>, A. (2016). Deep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. MIT </a:t>
            </a:r>
            <a:r>
              <a:rPr lang="es-MX" sz="1200" dirty="0" err="1">
                <a:solidFill>
                  <a:srgbClr val="1473E6"/>
                </a:solidFill>
              </a:rPr>
              <a:t>Press</a:t>
            </a:r>
            <a:r>
              <a:rPr lang="es-MX" sz="1200" dirty="0">
                <a:solidFill>
                  <a:srgbClr val="1473E6"/>
                </a:solidFill>
              </a:rPr>
              <a:t>. (Cap. 10–14)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Makridakis</a:t>
            </a:r>
            <a:r>
              <a:rPr lang="es-MX" sz="1200" dirty="0">
                <a:solidFill>
                  <a:srgbClr val="1473E6"/>
                </a:solidFill>
              </a:rPr>
              <a:t>, S., </a:t>
            </a:r>
            <a:r>
              <a:rPr lang="es-MX" sz="1200" dirty="0" err="1">
                <a:solidFill>
                  <a:srgbClr val="1473E6"/>
                </a:solidFill>
              </a:rPr>
              <a:t>Spiliotis</a:t>
            </a:r>
            <a:r>
              <a:rPr lang="es-MX" sz="1200" dirty="0">
                <a:solidFill>
                  <a:srgbClr val="1473E6"/>
                </a:solidFill>
              </a:rPr>
              <a:t>, E., &amp; </a:t>
            </a:r>
            <a:r>
              <a:rPr lang="es-MX" sz="1200" dirty="0" err="1">
                <a:solidFill>
                  <a:srgbClr val="1473E6"/>
                </a:solidFill>
              </a:rPr>
              <a:t>Assimakopoulos</a:t>
            </a:r>
            <a:r>
              <a:rPr lang="es-MX" sz="1200" dirty="0">
                <a:solidFill>
                  <a:srgbClr val="1473E6"/>
                </a:solidFill>
              </a:rPr>
              <a:t>, V. (2018). </a:t>
            </a:r>
            <a:r>
              <a:rPr lang="es-MX" sz="1200" dirty="0" err="1">
                <a:solidFill>
                  <a:srgbClr val="1473E6"/>
                </a:solidFill>
              </a:rPr>
              <a:t>Statistical</a:t>
            </a:r>
            <a:r>
              <a:rPr lang="es-MX" sz="1200" dirty="0">
                <a:solidFill>
                  <a:srgbClr val="1473E6"/>
                </a:solidFill>
              </a:rPr>
              <a:t> and machine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forecasting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methods</a:t>
            </a:r>
            <a:r>
              <a:rPr lang="es-MX" sz="1200" dirty="0">
                <a:solidFill>
                  <a:srgbClr val="1473E6"/>
                </a:solidFill>
              </a:rPr>
              <a:t>: </a:t>
            </a:r>
            <a:r>
              <a:rPr lang="es-MX" sz="1200" dirty="0" err="1">
                <a:solidFill>
                  <a:srgbClr val="1473E6"/>
                </a:solidFill>
              </a:rPr>
              <a:t>Concerns</a:t>
            </a:r>
            <a:r>
              <a:rPr lang="es-MX" sz="1200" dirty="0">
                <a:solidFill>
                  <a:srgbClr val="1473E6"/>
                </a:solidFill>
              </a:rPr>
              <a:t> and </a:t>
            </a:r>
            <a:r>
              <a:rPr lang="es-MX" sz="1200" dirty="0" err="1">
                <a:solidFill>
                  <a:srgbClr val="1473E6"/>
                </a:solidFill>
              </a:rPr>
              <a:t>ways</a:t>
            </a:r>
            <a:r>
              <a:rPr lang="es-MX" sz="1200" dirty="0">
                <a:solidFill>
                  <a:srgbClr val="1473E6"/>
                </a:solidFill>
              </a:rPr>
              <a:t> forward. </a:t>
            </a:r>
            <a:r>
              <a:rPr lang="es-MX" sz="1200" dirty="0" err="1">
                <a:solidFill>
                  <a:srgbClr val="1473E6"/>
                </a:solidFill>
              </a:rPr>
              <a:t>PLoS</a:t>
            </a:r>
            <a:r>
              <a:rPr lang="es-MX" sz="1200" dirty="0">
                <a:solidFill>
                  <a:srgbClr val="1473E6"/>
                </a:solidFill>
              </a:rPr>
              <a:t> ONE, 13(3), e0194889.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Hyndman</a:t>
            </a:r>
            <a:r>
              <a:rPr lang="es-MX" sz="1200" dirty="0">
                <a:solidFill>
                  <a:srgbClr val="1473E6"/>
                </a:solidFill>
              </a:rPr>
              <a:t>, R. J., &amp; </a:t>
            </a:r>
            <a:r>
              <a:rPr lang="es-MX" sz="1200" dirty="0" err="1">
                <a:solidFill>
                  <a:srgbClr val="1473E6"/>
                </a:solidFill>
              </a:rPr>
              <a:t>Athanasopoulos</a:t>
            </a:r>
            <a:r>
              <a:rPr lang="es-MX" sz="1200" dirty="0">
                <a:solidFill>
                  <a:srgbClr val="1473E6"/>
                </a:solidFill>
              </a:rPr>
              <a:t>, G. (2021). </a:t>
            </a:r>
            <a:r>
              <a:rPr lang="es-MX" sz="1200" dirty="0" err="1">
                <a:solidFill>
                  <a:srgbClr val="1473E6"/>
                </a:solidFill>
              </a:rPr>
              <a:t>Forecasting</a:t>
            </a:r>
            <a:r>
              <a:rPr lang="es-MX" sz="1200" dirty="0">
                <a:solidFill>
                  <a:srgbClr val="1473E6"/>
                </a:solidFill>
              </a:rPr>
              <a:t>: </a:t>
            </a:r>
            <a:r>
              <a:rPr lang="es-MX" sz="1200" dirty="0" err="1">
                <a:solidFill>
                  <a:srgbClr val="1473E6"/>
                </a:solidFill>
              </a:rPr>
              <a:t>Principles</a:t>
            </a:r>
            <a:r>
              <a:rPr lang="es-MX" sz="1200" dirty="0">
                <a:solidFill>
                  <a:srgbClr val="1473E6"/>
                </a:solidFill>
              </a:rPr>
              <a:t> and </a:t>
            </a:r>
            <a:r>
              <a:rPr lang="es-MX" sz="1200" dirty="0" err="1">
                <a:solidFill>
                  <a:srgbClr val="1473E6"/>
                </a:solidFill>
              </a:rPr>
              <a:t>practice</a:t>
            </a:r>
            <a:r>
              <a:rPr lang="es-MX" sz="1200" dirty="0">
                <a:solidFill>
                  <a:srgbClr val="1473E6"/>
                </a:solidFill>
              </a:rPr>
              <a:t> (3rd ed.). </a:t>
            </a:r>
            <a:r>
              <a:rPr lang="es-MX" sz="1200" dirty="0" err="1">
                <a:solidFill>
                  <a:srgbClr val="1473E6"/>
                </a:solidFill>
              </a:rPr>
              <a:t>OTexts</a:t>
            </a:r>
            <a:r>
              <a:rPr lang="es-MX" sz="1200" dirty="0">
                <a:solidFill>
                  <a:srgbClr val="1473E6"/>
                </a:solidFill>
              </a:rPr>
              <a:t>.</a:t>
            </a: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Jolliffe</a:t>
            </a:r>
            <a:r>
              <a:rPr lang="es-MX" sz="1200" dirty="0">
                <a:solidFill>
                  <a:srgbClr val="1473E6"/>
                </a:solidFill>
              </a:rPr>
              <a:t>, I. T., &amp; </a:t>
            </a:r>
            <a:r>
              <a:rPr lang="es-MX" sz="1200" dirty="0" err="1">
                <a:solidFill>
                  <a:srgbClr val="1473E6"/>
                </a:solidFill>
              </a:rPr>
              <a:t>Cadima</a:t>
            </a:r>
            <a:r>
              <a:rPr lang="es-MX" sz="1200" dirty="0">
                <a:solidFill>
                  <a:srgbClr val="1473E6"/>
                </a:solidFill>
              </a:rPr>
              <a:t>, J. (2016). Principal </a:t>
            </a:r>
            <a:r>
              <a:rPr lang="es-MX" sz="1200" dirty="0" err="1">
                <a:solidFill>
                  <a:srgbClr val="1473E6"/>
                </a:solidFill>
              </a:rPr>
              <a:t>component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analysis</a:t>
            </a:r>
            <a:r>
              <a:rPr lang="es-MX" sz="1200" dirty="0">
                <a:solidFill>
                  <a:srgbClr val="1473E6"/>
                </a:solidFill>
              </a:rPr>
              <a:t>: A </a:t>
            </a:r>
            <a:r>
              <a:rPr lang="es-MX" sz="1200" dirty="0" err="1">
                <a:solidFill>
                  <a:srgbClr val="1473E6"/>
                </a:solidFill>
              </a:rPr>
              <a:t>review</a:t>
            </a:r>
            <a:r>
              <a:rPr lang="es-MX" sz="1200" dirty="0">
                <a:solidFill>
                  <a:srgbClr val="1473E6"/>
                </a:solidFill>
              </a:rPr>
              <a:t> and </a:t>
            </a:r>
            <a:r>
              <a:rPr lang="es-MX" sz="1200" dirty="0" err="1">
                <a:solidFill>
                  <a:srgbClr val="1473E6"/>
                </a:solidFill>
              </a:rPr>
              <a:t>recent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developments</a:t>
            </a:r>
            <a:r>
              <a:rPr lang="es-MX" sz="1200" dirty="0">
                <a:solidFill>
                  <a:srgbClr val="1473E6"/>
                </a:solidFill>
              </a:rPr>
              <a:t>. </a:t>
            </a:r>
            <a:r>
              <a:rPr lang="es-MX" sz="1200" dirty="0" err="1">
                <a:solidFill>
                  <a:srgbClr val="1473E6"/>
                </a:solidFill>
              </a:rPr>
              <a:t>Philosophical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Transactions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of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the</a:t>
            </a:r>
            <a:r>
              <a:rPr lang="es-MX" sz="1200" dirty="0">
                <a:solidFill>
                  <a:srgbClr val="1473E6"/>
                </a:solidFill>
              </a:rPr>
              <a:t> Royal </a:t>
            </a:r>
            <a:r>
              <a:rPr lang="es-MX" sz="1200" dirty="0" err="1">
                <a:solidFill>
                  <a:srgbClr val="1473E6"/>
                </a:solidFill>
              </a:rPr>
              <a:t>Society</a:t>
            </a:r>
            <a:r>
              <a:rPr lang="es-MX" sz="1200" dirty="0">
                <a:solidFill>
                  <a:srgbClr val="1473E6"/>
                </a:solidFill>
              </a:rPr>
              <a:t> A, 374(2065), 20150202.</a:t>
            </a: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Van </a:t>
            </a:r>
            <a:r>
              <a:rPr lang="es-MX" sz="1200" dirty="0" err="1">
                <a:solidFill>
                  <a:srgbClr val="1473E6"/>
                </a:solidFill>
              </a:rPr>
              <a:t>der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Maaten</a:t>
            </a:r>
            <a:r>
              <a:rPr lang="es-MX" sz="1200" dirty="0">
                <a:solidFill>
                  <a:srgbClr val="1473E6"/>
                </a:solidFill>
              </a:rPr>
              <a:t>, L., &amp; Hinton, G. (2008). </a:t>
            </a:r>
            <a:r>
              <a:rPr lang="es-MX" sz="1200" dirty="0" err="1">
                <a:solidFill>
                  <a:srgbClr val="1473E6"/>
                </a:solidFill>
              </a:rPr>
              <a:t>Visualizing</a:t>
            </a:r>
            <a:r>
              <a:rPr lang="es-MX" sz="1200" dirty="0">
                <a:solidFill>
                  <a:srgbClr val="1473E6"/>
                </a:solidFill>
              </a:rPr>
              <a:t> data </a:t>
            </a:r>
            <a:r>
              <a:rPr lang="es-MX" sz="1200" dirty="0" err="1">
                <a:solidFill>
                  <a:srgbClr val="1473E6"/>
                </a:solidFill>
              </a:rPr>
              <a:t>using</a:t>
            </a:r>
            <a:r>
              <a:rPr lang="es-MX" sz="1200" dirty="0">
                <a:solidFill>
                  <a:srgbClr val="1473E6"/>
                </a:solidFill>
              </a:rPr>
              <a:t> t-SNE. </a:t>
            </a:r>
            <a:r>
              <a:rPr lang="es-MX" sz="1200" dirty="0" err="1">
                <a:solidFill>
                  <a:srgbClr val="1473E6"/>
                </a:solidFill>
              </a:rPr>
              <a:t>Journal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of</a:t>
            </a:r>
            <a:r>
              <a:rPr lang="es-MX" sz="1200" dirty="0">
                <a:solidFill>
                  <a:srgbClr val="1473E6"/>
                </a:solidFill>
              </a:rPr>
              <a:t> Machine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Research</a:t>
            </a:r>
            <a:r>
              <a:rPr lang="es-MX" sz="1200" dirty="0">
                <a:solidFill>
                  <a:srgbClr val="1473E6"/>
                </a:solidFill>
              </a:rPr>
              <a:t>, 9, 2579–2605.</a:t>
            </a: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Buuren, S. van, &amp; </a:t>
            </a:r>
            <a:r>
              <a:rPr lang="es-MX" sz="1200" dirty="0" err="1">
                <a:solidFill>
                  <a:srgbClr val="1473E6"/>
                </a:solidFill>
              </a:rPr>
              <a:t>Groothuis-Oudshoorn</a:t>
            </a:r>
            <a:r>
              <a:rPr lang="es-MX" sz="1200" dirty="0">
                <a:solidFill>
                  <a:srgbClr val="1473E6"/>
                </a:solidFill>
              </a:rPr>
              <a:t>, K. (2011). </a:t>
            </a:r>
            <a:r>
              <a:rPr lang="es-MX" sz="1200" dirty="0" err="1">
                <a:solidFill>
                  <a:srgbClr val="1473E6"/>
                </a:solidFill>
              </a:rPr>
              <a:t>mice</a:t>
            </a:r>
            <a:r>
              <a:rPr lang="es-MX" sz="1200" dirty="0">
                <a:solidFill>
                  <a:srgbClr val="1473E6"/>
                </a:solidFill>
              </a:rPr>
              <a:t>: </a:t>
            </a:r>
            <a:r>
              <a:rPr lang="es-MX" sz="1200" dirty="0" err="1">
                <a:solidFill>
                  <a:srgbClr val="1473E6"/>
                </a:solidFill>
              </a:rPr>
              <a:t>Multivariate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imputation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by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chained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equations</a:t>
            </a:r>
            <a:r>
              <a:rPr lang="es-MX" sz="1200" dirty="0">
                <a:solidFill>
                  <a:srgbClr val="1473E6"/>
                </a:solidFill>
              </a:rPr>
              <a:t> in R. </a:t>
            </a:r>
            <a:r>
              <a:rPr lang="es-MX" sz="1200" dirty="0" err="1">
                <a:solidFill>
                  <a:srgbClr val="1473E6"/>
                </a:solidFill>
              </a:rPr>
              <a:t>Journal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of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Statistical</a:t>
            </a:r>
            <a:r>
              <a:rPr lang="es-MX" sz="1200" dirty="0">
                <a:solidFill>
                  <a:srgbClr val="1473E6"/>
                </a:solidFill>
              </a:rPr>
              <a:t> Software, 45(3), 1–67.</a:t>
            </a: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Azur, M. J., Stuart, E. A., </a:t>
            </a:r>
            <a:r>
              <a:rPr lang="es-MX" sz="1200" dirty="0" err="1">
                <a:solidFill>
                  <a:srgbClr val="1473E6"/>
                </a:solidFill>
              </a:rPr>
              <a:t>Frangakis</a:t>
            </a:r>
            <a:r>
              <a:rPr lang="es-MX" sz="1200" dirty="0">
                <a:solidFill>
                  <a:srgbClr val="1473E6"/>
                </a:solidFill>
              </a:rPr>
              <a:t>, C., &amp; </a:t>
            </a:r>
            <a:r>
              <a:rPr lang="es-MX" sz="1200" dirty="0" err="1">
                <a:solidFill>
                  <a:srgbClr val="1473E6"/>
                </a:solidFill>
              </a:rPr>
              <a:t>Leaf</a:t>
            </a:r>
            <a:r>
              <a:rPr lang="es-MX" sz="1200" dirty="0">
                <a:solidFill>
                  <a:srgbClr val="1473E6"/>
                </a:solidFill>
              </a:rPr>
              <a:t>, P. J. (2011). </a:t>
            </a:r>
            <a:r>
              <a:rPr lang="es-MX" sz="1200" dirty="0" err="1">
                <a:solidFill>
                  <a:srgbClr val="1473E6"/>
                </a:solidFill>
              </a:rPr>
              <a:t>Multiple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imputation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by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chained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equations</a:t>
            </a:r>
            <a:r>
              <a:rPr lang="es-MX" sz="1200" dirty="0">
                <a:solidFill>
                  <a:srgbClr val="1473E6"/>
                </a:solidFill>
              </a:rPr>
              <a:t>: </a:t>
            </a:r>
            <a:r>
              <a:rPr lang="es-MX" sz="1200" dirty="0" err="1">
                <a:solidFill>
                  <a:srgbClr val="1473E6"/>
                </a:solidFill>
              </a:rPr>
              <a:t>What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is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it</a:t>
            </a:r>
            <a:r>
              <a:rPr lang="es-MX" sz="1200" dirty="0">
                <a:solidFill>
                  <a:srgbClr val="1473E6"/>
                </a:solidFill>
              </a:rPr>
              <a:t> and </a:t>
            </a:r>
            <a:r>
              <a:rPr lang="es-MX" sz="1200" dirty="0" err="1">
                <a:solidFill>
                  <a:srgbClr val="1473E6"/>
                </a:solidFill>
              </a:rPr>
              <a:t>how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does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it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work</a:t>
            </a:r>
            <a:r>
              <a:rPr lang="es-MX" sz="1200" dirty="0">
                <a:solidFill>
                  <a:srgbClr val="1473E6"/>
                </a:solidFill>
              </a:rPr>
              <a:t>? International </a:t>
            </a:r>
            <a:r>
              <a:rPr lang="es-MX" sz="1200" dirty="0" err="1">
                <a:solidFill>
                  <a:srgbClr val="1473E6"/>
                </a:solidFill>
              </a:rPr>
              <a:t>Journal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of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Methods</a:t>
            </a:r>
            <a:r>
              <a:rPr lang="es-MX" sz="1200" dirty="0">
                <a:solidFill>
                  <a:srgbClr val="1473E6"/>
                </a:solidFill>
              </a:rPr>
              <a:t> in </a:t>
            </a:r>
            <a:r>
              <a:rPr lang="es-MX" sz="1200" dirty="0" err="1">
                <a:solidFill>
                  <a:srgbClr val="1473E6"/>
                </a:solidFill>
              </a:rPr>
              <a:t>Psychiatric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Research</a:t>
            </a:r>
            <a:r>
              <a:rPr lang="es-MX" sz="1200" dirty="0">
                <a:solidFill>
                  <a:srgbClr val="1473E6"/>
                </a:solidFill>
              </a:rPr>
              <a:t>, 20(1), 40–49.</a:t>
            </a:r>
          </a:p>
        </p:txBody>
      </p:sp>
    </p:spTree>
    <p:extLst>
      <p:ext uri="{BB962C8B-B14F-4D97-AF65-F5344CB8AC3E}">
        <p14:creationId xmlns:p14="http://schemas.microsoft.com/office/powerpoint/2010/main" val="276486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759B1D-6D92-00BE-BD78-B7F8039B6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F290FCB-454B-7404-4CD2-15D2347FB33D}"/>
              </a:ext>
            </a:extLst>
          </p:cNvPr>
          <p:cNvSpPr txBox="1"/>
          <p:nvPr/>
        </p:nvSpPr>
        <p:spPr>
          <a:xfrm>
            <a:off x="4060613" y="314496"/>
            <a:ext cx="42847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REFERENCIAS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1D8F42F-C1D1-0DDC-D36E-B0C9F7167371}"/>
              </a:ext>
            </a:extLst>
          </p:cNvPr>
          <p:cNvSpPr txBox="1"/>
          <p:nvPr/>
        </p:nvSpPr>
        <p:spPr>
          <a:xfrm>
            <a:off x="230122" y="942381"/>
            <a:ext cx="115465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200" dirty="0">
                <a:solidFill>
                  <a:srgbClr val="1473E6"/>
                </a:solidFill>
              </a:rPr>
              <a:t>ICFES. (2019–2024). Resultados nacionales del examen Saber 11. Instituto Colombiano para la Evaluación de la Educación. https://www.icfes.gov.co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Ministerio TIC. (2024). Portal de Datos Abiertos del Estado colombiano. https://www.datos.gov.co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Departamento Nacional de Planeación – DNP. (2023). Hojas de ruta sectoriales de datos estratégicos. https://www.dnp.gov.co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MEN – Ministerio de Educación Nacional. (2023). Estadísticas de la educación media en Colombia.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7. Modelamiento educativo, desigualdad y análisis territorial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Bertoni, E., Rojas, N., &amp; </a:t>
            </a:r>
            <a:r>
              <a:rPr lang="es-MX" sz="1200" dirty="0" err="1">
                <a:solidFill>
                  <a:srgbClr val="1473E6"/>
                </a:solidFill>
              </a:rPr>
              <a:t>Schady</a:t>
            </a:r>
            <a:r>
              <a:rPr lang="es-MX" sz="1200" dirty="0">
                <a:solidFill>
                  <a:srgbClr val="1473E6"/>
                </a:solidFill>
              </a:rPr>
              <a:t>, N. (2016). </a:t>
            </a:r>
            <a:r>
              <a:rPr lang="es-MX" sz="1200" dirty="0" err="1">
                <a:solidFill>
                  <a:srgbClr val="1473E6"/>
                </a:solidFill>
              </a:rPr>
              <a:t>Investigating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the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effects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of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school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quality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educational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outcomes</a:t>
            </a:r>
            <a:r>
              <a:rPr lang="es-MX" sz="1200" dirty="0">
                <a:solidFill>
                  <a:srgbClr val="1473E6"/>
                </a:solidFill>
              </a:rPr>
              <a:t> in </a:t>
            </a:r>
            <a:r>
              <a:rPr lang="es-MX" sz="1200" dirty="0" err="1">
                <a:solidFill>
                  <a:srgbClr val="1473E6"/>
                </a:solidFill>
              </a:rPr>
              <a:t>Latin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America</a:t>
            </a:r>
            <a:r>
              <a:rPr lang="es-MX" sz="1200" dirty="0">
                <a:solidFill>
                  <a:srgbClr val="1473E6"/>
                </a:solidFill>
              </a:rPr>
              <a:t>. </a:t>
            </a:r>
            <a:r>
              <a:rPr lang="es-MX" sz="1200" dirty="0" err="1">
                <a:solidFill>
                  <a:srgbClr val="1473E6"/>
                </a:solidFill>
              </a:rPr>
              <a:t>World</a:t>
            </a:r>
            <a:r>
              <a:rPr lang="es-MX" sz="1200" dirty="0">
                <a:solidFill>
                  <a:srgbClr val="1473E6"/>
                </a:solidFill>
              </a:rPr>
              <a:t> Bank </a:t>
            </a:r>
            <a:r>
              <a:rPr lang="es-MX" sz="1200" dirty="0" err="1">
                <a:solidFill>
                  <a:srgbClr val="1473E6"/>
                </a:solidFill>
              </a:rPr>
              <a:t>Policy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Research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Working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Papers</a:t>
            </a:r>
            <a:r>
              <a:rPr lang="es-MX" sz="1200" dirty="0">
                <a:solidFill>
                  <a:srgbClr val="1473E6"/>
                </a:solidFill>
              </a:rPr>
              <a:t>.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García, S., Maldonado, D., Perry, G., Rodríguez, C., &amp; Saavedra, J. (2014). Educación en Colombia: Logros y desafíos. Fedesarrollo.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UNESCO. (2022). Global </a:t>
            </a:r>
            <a:r>
              <a:rPr lang="es-MX" sz="1200" dirty="0" err="1">
                <a:solidFill>
                  <a:srgbClr val="1473E6"/>
                </a:solidFill>
              </a:rPr>
              <a:t>Education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Monitoring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Report</a:t>
            </a:r>
            <a:r>
              <a:rPr lang="es-MX" sz="1200" dirty="0">
                <a:solidFill>
                  <a:srgbClr val="1473E6"/>
                </a:solidFill>
              </a:rPr>
              <a:t>. UNESCO Publishing.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8. Evaluación de modelos y machine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endParaRPr lang="es-MX" sz="1200" dirty="0">
              <a:solidFill>
                <a:srgbClr val="1473E6"/>
              </a:solidFill>
            </a:endParaRP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 err="1">
                <a:solidFill>
                  <a:srgbClr val="1473E6"/>
                </a:solidFill>
              </a:rPr>
              <a:t>Bishop</a:t>
            </a:r>
            <a:r>
              <a:rPr lang="es-MX" sz="1200" dirty="0">
                <a:solidFill>
                  <a:srgbClr val="1473E6"/>
                </a:solidFill>
              </a:rPr>
              <a:t>, C. M. (2006). </a:t>
            </a:r>
            <a:r>
              <a:rPr lang="es-MX" sz="1200" dirty="0" err="1">
                <a:solidFill>
                  <a:srgbClr val="1473E6"/>
                </a:solidFill>
              </a:rPr>
              <a:t>Pattern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Recognition</a:t>
            </a:r>
            <a:r>
              <a:rPr lang="es-MX" sz="1200" dirty="0">
                <a:solidFill>
                  <a:srgbClr val="1473E6"/>
                </a:solidFill>
              </a:rPr>
              <a:t> and Machine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. Springer.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Murphy, K. P. (2012). Machine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: A </a:t>
            </a:r>
            <a:r>
              <a:rPr lang="es-MX" sz="1200" dirty="0" err="1">
                <a:solidFill>
                  <a:srgbClr val="1473E6"/>
                </a:solidFill>
              </a:rPr>
              <a:t>Probabilistic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Perspective</a:t>
            </a:r>
            <a:r>
              <a:rPr lang="es-MX" sz="1200" dirty="0">
                <a:solidFill>
                  <a:srgbClr val="1473E6"/>
                </a:solidFill>
              </a:rPr>
              <a:t>. MIT </a:t>
            </a:r>
            <a:r>
              <a:rPr lang="es-MX" sz="1200" dirty="0" err="1">
                <a:solidFill>
                  <a:srgbClr val="1473E6"/>
                </a:solidFill>
              </a:rPr>
              <a:t>Press</a:t>
            </a:r>
            <a:r>
              <a:rPr lang="es-MX" sz="1200" dirty="0">
                <a:solidFill>
                  <a:srgbClr val="1473E6"/>
                </a:solidFill>
              </a:rPr>
              <a:t>.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OECD. (2020). </a:t>
            </a:r>
            <a:r>
              <a:rPr lang="es-MX" sz="1200" dirty="0" err="1">
                <a:solidFill>
                  <a:srgbClr val="1473E6"/>
                </a:solidFill>
              </a:rPr>
              <a:t>The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impact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of</a:t>
            </a:r>
            <a:r>
              <a:rPr lang="es-MX" sz="1200" dirty="0">
                <a:solidFill>
                  <a:srgbClr val="1473E6"/>
                </a:solidFill>
              </a:rPr>
              <a:t> COVID-19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education</a:t>
            </a:r>
            <a:r>
              <a:rPr lang="es-MX" sz="1200" dirty="0">
                <a:solidFill>
                  <a:srgbClr val="1473E6"/>
                </a:solidFill>
              </a:rPr>
              <a:t>: </a:t>
            </a:r>
            <a:r>
              <a:rPr lang="es-MX" sz="1200" dirty="0" err="1">
                <a:solidFill>
                  <a:srgbClr val="1473E6"/>
                </a:solidFill>
              </a:rPr>
              <a:t>Insights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from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education</a:t>
            </a:r>
            <a:r>
              <a:rPr lang="es-MX" sz="1200" dirty="0">
                <a:solidFill>
                  <a:srgbClr val="1473E6"/>
                </a:solidFill>
              </a:rPr>
              <a:t> at a </a:t>
            </a:r>
            <a:r>
              <a:rPr lang="es-MX" sz="1200" dirty="0" err="1">
                <a:solidFill>
                  <a:srgbClr val="1473E6"/>
                </a:solidFill>
              </a:rPr>
              <a:t>glance</a:t>
            </a:r>
            <a:r>
              <a:rPr lang="es-MX" sz="1200" dirty="0">
                <a:solidFill>
                  <a:srgbClr val="1473E6"/>
                </a:solidFill>
              </a:rPr>
              <a:t> 2020.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Zhang, Z., &amp; Cui, P. (2020). Deep </a:t>
            </a:r>
            <a:r>
              <a:rPr lang="es-MX" sz="1200" dirty="0" err="1">
                <a:solidFill>
                  <a:srgbClr val="1473E6"/>
                </a:solidFill>
              </a:rPr>
              <a:t>learning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on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graphs</a:t>
            </a:r>
            <a:r>
              <a:rPr lang="es-MX" sz="1200" dirty="0">
                <a:solidFill>
                  <a:srgbClr val="1473E6"/>
                </a:solidFill>
              </a:rPr>
              <a:t>. Cambridge </a:t>
            </a:r>
            <a:r>
              <a:rPr lang="es-MX" sz="1200" dirty="0" err="1">
                <a:solidFill>
                  <a:srgbClr val="1473E6"/>
                </a:solidFill>
              </a:rPr>
              <a:t>University</a:t>
            </a:r>
            <a:r>
              <a:rPr lang="es-MX" sz="1200" dirty="0">
                <a:solidFill>
                  <a:srgbClr val="1473E6"/>
                </a:solidFill>
              </a:rPr>
              <a:t> </a:t>
            </a:r>
            <a:r>
              <a:rPr lang="es-MX" sz="1200" dirty="0" err="1">
                <a:solidFill>
                  <a:srgbClr val="1473E6"/>
                </a:solidFill>
              </a:rPr>
              <a:t>Press</a:t>
            </a:r>
            <a:r>
              <a:rPr lang="es-MX" sz="1200" dirty="0">
                <a:solidFill>
                  <a:srgbClr val="1473E6"/>
                </a:solidFill>
              </a:rPr>
              <a:t>.</a:t>
            </a:r>
          </a:p>
          <a:p>
            <a:pPr algn="just"/>
            <a:endParaRPr lang="es-MX" sz="1200" dirty="0">
              <a:solidFill>
                <a:srgbClr val="1473E6"/>
              </a:solidFill>
            </a:endParaRPr>
          </a:p>
          <a:p>
            <a:pPr algn="just"/>
            <a:r>
              <a:rPr lang="es-MX" sz="1200" dirty="0">
                <a:solidFill>
                  <a:srgbClr val="1473E6"/>
                </a:solidFill>
              </a:rPr>
              <a:t>Kuhn, M., &amp; Johnson, K. (2013). </a:t>
            </a:r>
            <a:r>
              <a:rPr lang="es-MX" sz="1200" dirty="0" err="1">
                <a:solidFill>
                  <a:srgbClr val="1473E6"/>
                </a:solidFill>
              </a:rPr>
              <a:t>Applied</a:t>
            </a:r>
            <a:r>
              <a:rPr lang="es-MX" sz="1200" dirty="0">
                <a:solidFill>
                  <a:srgbClr val="1473E6"/>
                </a:solidFill>
              </a:rPr>
              <a:t> predictive </a:t>
            </a:r>
            <a:r>
              <a:rPr lang="es-MX" sz="1200" dirty="0" err="1">
                <a:solidFill>
                  <a:srgbClr val="1473E6"/>
                </a:solidFill>
              </a:rPr>
              <a:t>modeling</a:t>
            </a:r>
            <a:r>
              <a:rPr lang="es-MX" sz="1200" dirty="0">
                <a:solidFill>
                  <a:srgbClr val="1473E6"/>
                </a:solidFill>
              </a:rPr>
              <a:t>. Springer.</a:t>
            </a:r>
          </a:p>
        </p:txBody>
      </p:sp>
    </p:spTree>
    <p:extLst>
      <p:ext uri="{BB962C8B-B14F-4D97-AF65-F5344CB8AC3E}">
        <p14:creationId xmlns:p14="http://schemas.microsoft.com/office/powerpoint/2010/main" val="1732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BD758-29A2-E3BD-EF9F-DCB4CA1DA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CF09A93-2C24-9D39-E334-DEBF9A83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29AD02-99EC-6096-31EF-1338381C3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E92440-C0A8-C390-0758-FB395A204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81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06ED4-28CD-1860-4FDC-B2275718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AC37BDC-DAA4-5CE0-110A-38B688BCD08F}"/>
              </a:ext>
            </a:extLst>
          </p:cNvPr>
          <p:cNvSpPr txBox="1"/>
          <p:nvPr/>
        </p:nvSpPr>
        <p:spPr>
          <a:xfrm>
            <a:off x="4280532" y="337799"/>
            <a:ext cx="59514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0" b="1" dirty="0">
                <a:solidFill>
                  <a:srgbClr val="1473E6"/>
                </a:solidFill>
              </a:rPr>
              <a:t>CIERRE</a:t>
            </a:r>
            <a:endParaRPr lang="es-CO" sz="8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6909EE8-811F-1F23-3A86-525AA8567606}"/>
              </a:ext>
            </a:extLst>
          </p:cNvPr>
          <p:cNvSpPr txBox="1"/>
          <p:nvPr/>
        </p:nvSpPr>
        <p:spPr>
          <a:xfrm>
            <a:off x="230122" y="1579249"/>
            <a:ext cx="11546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6000" dirty="0">
                <a:solidFill>
                  <a:srgbClr val="1473E6"/>
                </a:solidFill>
              </a:rPr>
              <a:t>Gracias por su atención.</a:t>
            </a:r>
            <a:endParaRPr lang="es-CO" sz="6000" dirty="0">
              <a:solidFill>
                <a:srgbClr val="1473E6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47710C2-B91F-4078-1F73-6B18710A007F}"/>
              </a:ext>
            </a:extLst>
          </p:cNvPr>
          <p:cNvSpPr txBox="1"/>
          <p:nvPr/>
        </p:nvSpPr>
        <p:spPr>
          <a:xfrm>
            <a:off x="230122" y="2637247"/>
            <a:ext cx="11546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6000" dirty="0">
                <a:solidFill>
                  <a:srgbClr val="1473E6"/>
                </a:solidFill>
              </a:rPr>
              <a:t>Quedo atento a sus preguntas.</a:t>
            </a:r>
            <a:endParaRPr lang="es-CO" sz="6000" dirty="0">
              <a:solidFill>
                <a:srgbClr val="147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6C666-93D1-F570-6ECC-456CF21C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356739E5-23D9-7346-72AF-EA0957BB53C8}"/>
              </a:ext>
            </a:extLst>
          </p:cNvPr>
          <p:cNvSpPr txBox="1"/>
          <p:nvPr/>
        </p:nvSpPr>
        <p:spPr>
          <a:xfrm>
            <a:off x="2804160" y="225133"/>
            <a:ext cx="6949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 DEL ESTUDIO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39EFCB-010B-CDDE-CB78-7AB4DF3CB2BB}"/>
              </a:ext>
            </a:extLst>
          </p:cNvPr>
          <p:cNvSpPr txBox="1"/>
          <p:nvPr/>
        </p:nvSpPr>
        <p:spPr>
          <a:xfrm>
            <a:off x="381000" y="1081943"/>
            <a:ext cx="74980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CO" sz="3000" dirty="0">
                <a:solidFill>
                  <a:srgbClr val="1473E6"/>
                </a:solidFill>
              </a:rPr>
            </a:br>
            <a:r>
              <a:rPr lang="es-CO" sz="3000" dirty="0">
                <a:solidFill>
                  <a:srgbClr val="1473E6"/>
                </a:solidFill>
              </a:rPr>
              <a:t>El sistema educativo colombiano presenta desigualdades territoriales, rupturas históricas y variabilidad interanual que no han sido analizadas de forma espacio–temporal.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C9D0EF-1A7F-8C28-626C-E1ABEA24719B}"/>
              </a:ext>
            </a:extLst>
          </p:cNvPr>
          <p:cNvSpPr txBox="1"/>
          <p:nvPr/>
        </p:nvSpPr>
        <p:spPr>
          <a:xfrm>
            <a:off x="381000" y="82122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Problema: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A6810B-BC2B-AC1B-EA7E-435746278CA7}"/>
              </a:ext>
            </a:extLst>
          </p:cNvPr>
          <p:cNvSpPr txBox="1"/>
          <p:nvPr/>
        </p:nvSpPr>
        <p:spPr>
          <a:xfrm>
            <a:off x="381000" y="384686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Necesidad: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833B85-645C-0381-B02C-FDE0E304B3F7}"/>
              </a:ext>
            </a:extLst>
          </p:cNvPr>
          <p:cNvSpPr txBox="1"/>
          <p:nvPr/>
        </p:nvSpPr>
        <p:spPr>
          <a:xfrm>
            <a:off x="355877" y="4457343"/>
            <a:ext cx="809244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3000" dirty="0">
                <a:solidFill>
                  <a:srgbClr val="1473E6"/>
                </a:solidFill>
              </a:rPr>
              <a:t>Modelos tradicionales no capturan: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rgbClr val="1473E6"/>
                </a:solidFill>
              </a:rPr>
              <a:t>Dependencias espaciales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rgbClr val="1473E6"/>
                </a:solidFill>
              </a:rPr>
              <a:t>Estructuras latentes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rgbClr val="1473E6"/>
                </a:solidFill>
              </a:rPr>
              <a:t>Cambios abruptos (2018, pandemia 2020–2021)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2428428-A9EA-CCC6-4B84-146A41F6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240" y="1813273"/>
            <a:ext cx="4060507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8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BE1314-11A8-F6B7-59D2-C0197A42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756" y="-112889"/>
            <a:ext cx="12338756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5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646E3-AFF8-B5B3-65E6-A2EE74290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F4B417F-7B0D-9D00-73C9-B28426A4990F}"/>
              </a:ext>
            </a:extLst>
          </p:cNvPr>
          <p:cNvSpPr txBox="1"/>
          <p:nvPr/>
        </p:nvSpPr>
        <p:spPr>
          <a:xfrm>
            <a:off x="4709160" y="225133"/>
            <a:ext cx="2956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A462067-F3A6-2ED8-33E8-12AA4A0BD492}"/>
              </a:ext>
            </a:extLst>
          </p:cNvPr>
          <p:cNvSpPr txBox="1"/>
          <p:nvPr/>
        </p:nvSpPr>
        <p:spPr>
          <a:xfrm>
            <a:off x="795159" y="1112826"/>
            <a:ext cx="106016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CO" sz="3000" dirty="0">
                <a:solidFill>
                  <a:srgbClr val="1473E6"/>
                </a:solidFill>
              </a:rPr>
            </a:br>
            <a:r>
              <a:rPr lang="es-MX" sz="3000" dirty="0">
                <a:solidFill>
                  <a:srgbClr val="1473E6"/>
                </a:solidFill>
              </a:rPr>
              <a:t>Desarrollar un modelo espaciotemporal basado en grafos y aprendizaje profundo para caracterizar y predecir la evolución del rendimiento académico (2015–2026).</a:t>
            </a:r>
            <a:endParaRPr lang="es-CO" sz="30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171E958-FB35-DC08-BF70-408A17667519}"/>
              </a:ext>
            </a:extLst>
          </p:cNvPr>
          <p:cNvSpPr txBox="1"/>
          <p:nvPr/>
        </p:nvSpPr>
        <p:spPr>
          <a:xfrm>
            <a:off x="795159" y="85210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General: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DE7C82-7187-9A58-F589-6F770D42C3B2}"/>
              </a:ext>
            </a:extLst>
          </p:cNvPr>
          <p:cNvSpPr txBox="1"/>
          <p:nvPr/>
        </p:nvSpPr>
        <p:spPr>
          <a:xfrm>
            <a:off x="795159" y="31600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Específicos: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56B1B5-26B9-F6B5-E392-A8571A4AB7E1}"/>
              </a:ext>
            </a:extLst>
          </p:cNvPr>
          <p:cNvSpPr txBox="1"/>
          <p:nvPr/>
        </p:nvSpPr>
        <p:spPr>
          <a:xfrm>
            <a:off x="770035" y="3770545"/>
            <a:ext cx="108760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3000" dirty="0">
                <a:solidFill>
                  <a:srgbClr val="1473E6"/>
                </a:solidFill>
              </a:rPr>
              <a:t>Construir grafos educativos anuales mediante similitud del coseno entre departamentos.</a:t>
            </a:r>
          </a:p>
          <a:p>
            <a:pPr>
              <a:buNone/>
            </a:pPr>
            <a:r>
              <a:rPr lang="es-MX" sz="3000" dirty="0">
                <a:solidFill>
                  <a:srgbClr val="1473E6"/>
                </a:solidFill>
              </a:rPr>
              <a:t>Generar </a:t>
            </a:r>
            <a:r>
              <a:rPr lang="es-MX" sz="3000" dirty="0" err="1">
                <a:solidFill>
                  <a:srgbClr val="1473E6"/>
                </a:solidFill>
              </a:rPr>
              <a:t>embeddings</a:t>
            </a:r>
            <a:r>
              <a:rPr lang="es-MX" sz="3000" dirty="0">
                <a:solidFill>
                  <a:srgbClr val="1473E6"/>
                </a:solidFill>
              </a:rPr>
              <a:t> estructurales con </a:t>
            </a:r>
            <a:r>
              <a:rPr lang="es-MX" sz="3000" dirty="0" err="1">
                <a:solidFill>
                  <a:srgbClr val="1473E6"/>
                </a:solidFill>
              </a:rPr>
              <a:t>GraphSAGE</a:t>
            </a:r>
            <a:r>
              <a:rPr lang="es-MX" sz="3000" dirty="0">
                <a:solidFill>
                  <a:srgbClr val="1473E6"/>
                </a:solidFill>
              </a:rPr>
              <a:t> y analizar su evolución espacio–temporal.</a:t>
            </a:r>
          </a:p>
          <a:p>
            <a:pPr>
              <a:buNone/>
            </a:pPr>
            <a:r>
              <a:rPr lang="es-MX" sz="3000" dirty="0">
                <a:solidFill>
                  <a:srgbClr val="1473E6"/>
                </a:solidFill>
              </a:rPr>
              <a:t>Entrenar y comparar modelos predictivos LSTM, ST-GNN y T-GCN para estimar puntajes 2023–2026.</a:t>
            </a:r>
            <a:endParaRPr lang="es-CO" sz="3000" dirty="0">
              <a:solidFill>
                <a:srgbClr val="147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B00CB-1A03-66B6-D9FB-2034433A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B53C58-67EF-4892-1040-55A3D938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78"/>
            <a:ext cx="12192000" cy="677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2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A2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AD1A9D-ACE1-3C6E-1EBD-1D7995ED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26F8162-0C4A-C672-7534-38FE3CEF2A50}"/>
              </a:ext>
            </a:extLst>
          </p:cNvPr>
          <p:cNvSpPr txBox="1"/>
          <p:nvPr/>
        </p:nvSpPr>
        <p:spPr>
          <a:xfrm>
            <a:off x="1859423" y="97713"/>
            <a:ext cx="4483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dirty="0">
                <a:solidFill>
                  <a:srgbClr val="1473E6"/>
                </a:solidFill>
              </a:rPr>
              <a:t>DATOS ABIERTOS</a:t>
            </a:r>
            <a:endParaRPr lang="es-CO" sz="4000" b="1" dirty="0">
              <a:solidFill>
                <a:srgbClr val="147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5CAF02-E182-CCA5-5871-5E1A9A048EAD}"/>
              </a:ext>
            </a:extLst>
          </p:cNvPr>
          <p:cNvSpPr txBox="1"/>
          <p:nvPr/>
        </p:nvSpPr>
        <p:spPr>
          <a:xfrm>
            <a:off x="216110" y="684966"/>
            <a:ext cx="1225310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600" dirty="0">
                <a:solidFill>
                  <a:srgbClr val="1473E6"/>
                </a:solidFill>
              </a:rPr>
              <a:t>Datos del ICFES Saber 11 (2015–2022)</a:t>
            </a:r>
          </a:p>
          <a:p>
            <a:pPr algn="just"/>
            <a:r>
              <a:rPr lang="es-MX" sz="3600" dirty="0" err="1">
                <a:solidFill>
                  <a:srgbClr val="1473E6"/>
                </a:solidFill>
              </a:rPr>
              <a:t>Rows</a:t>
            </a:r>
            <a:r>
              <a:rPr lang="es-MX" sz="3600" dirty="0">
                <a:solidFill>
                  <a:srgbClr val="1473E6"/>
                </a:solidFill>
              </a:rPr>
              <a:t>: 7.109.704, </a:t>
            </a:r>
            <a:r>
              <a:rPr lang="es-MX" sz="3600" dirty="0" err="1">
                <a:solidFill>
                  <a:srgbClr val="1473E6"/>
                </a:solidFill>
              </a:rPr>
              <a:t>Columns</a:t>
            </a:r>
            <a:r>
              <a:rPr lang="es-MX" sz="3600" dirty="0">
                <a:solidFill>
                  <a:srgbClr val="1473E6"/>
                </a:solidFill>
              </a:rPr>
              <a:t>: 51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Datos departamentales disponibles públicamente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Mapas oficiales </a:t>
            </a:r>
            <a:r>
              <a:rPr lang="es-MX" sz="3600" dirty="0" err="1">
                <a:solidFill>
                  <a:srgbClr val="1473E6"/>
                </a:solidFill>
              </a:rPr>
              <a:t>GeoJSON</a:t>
            </a:r>
            <a:r>
              <a:rPr lang="es-MX" sz="3600" dirty="0">
                <a:solidFill>
                  <a:srgbClr val="1473E6"/>
                </a:solidFill>
              </a:rPr>
              <a:t> de Colombia</a:t>
            </a:r>
          </a:p>
          <a:p>
            <a:pPr algn="just"/>
            <a:r>
              <a:rPr lang="es-MX" sz="3600" dirty="0">
                <a:solidFill>
                  <a:srgbClr val="1473E6"/>
                </a:solidFill>
              </a:rPr>
              <a:t>Todos los datos replicables desde repositorios abiertos</a:t>
            </a:r>
            <a:endParaRPr lang="es-CO" sz="3600" dirty="0">
              <a:solidFill>
                <a:srgbClr val="1473E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4C324D-EDD5-3E38-C825-F2CDC19ABC7C}"/>
              </a:ext>
            </a:extLst>
          </p:cNvPr>
          <p:cNvSpPr txBox="1"/>
          <p:nvPr/>
        </p:nvSpPr>
        <p:spPr>
          <a:xfrm>
            <a:off x="6096000" y="97713"/>
            <a:ext cx="8486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4000" b="1" dirty="0">
                <a:solidFill>
                  <a:srgbClr val="1473E6"/>
                </a:solidFill>
              </a:rPr>
              <a:t>Datos abiertos utilizados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94E6BC-63FD-1E40-C096-71722A6A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77" y="3552369"/>
            <a:ext cx="4890912" cy="33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37BFEC3-C602-63FC-C244-2F42F1C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8"/>
            <a:ext cx="12192000" cy="68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285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1849</Words>
  <Application>Microsoft Office PowerPoint</Application>
  <PresentationFormat>Panorámica</PresentationFormat>
  <Paragraphs>191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5</cp:revision>
  <dcterms:created xsi:type="dcterms:W3CDTF">2025-12-02T05:33:28Z</dcterms:created>
  <dcterms:modified xsi:type="dcterms:W3CDTF">2025-12-02T16:48:38Z</dcterms:modified>
</cp:coreProperties>
</file>